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2"/>
  </p:notesMasterIdLst>
  <p:sldIdLst>
    <p:sldId id="266" r:id="rId5"/>
    <p:sldId id="280" r:id="rId6"/>
    <p:sldId id="270" r:id="rId7"/>
    <p:sldId id="277" r:id="rId8"/>
    <p:sldId id="279" r:id="rId9"/>
    <p:sldId id="267" r:id="rId10"/>
    <p:sldId id="268" r:id="rId11"/>
    <p:sldId id="269" r:id="rId12"/>
    <p:sldId id="271" r:id="rId13"/>
    <p:sldId id="281" r:id="rId14"/>
    <p:sldId id="272" r:id="rId15"/>
    <p:sldId id="278" r:id="rId16"/>
    <p:sldId id="273" r:id="rId17"/>
    <p:sldId id="275" r:id="rId18"/>
    <p:sldId id="274" r:id="rId19"/>
    <p:sldId id="282" r:id="rId20"/>
    <p:sldId id="27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660"/>
  </p:normalViewPr>
  <p:slideViewPr>
    <p:cSldViewPr snapToGrid="0">
      <p:cViewPr varScale="1">
        <p:scale>
          <a:sx n="63" d="100"/>
          <a:sy n="63" d="100"/>
        </p:scale>
        <p:origin x="376" y="60"/>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E7909E-3C0F-4DB9-9136-4AB753FB3145}"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AU"/>
        </a:p>
      </dgm:t>
    </dgm:pt>
    <dgm:pt modelId="{65F774E9-D337-461B-A02C-EADAC3AE79F5}">
      <dgm:prSet phldrT="[Text]"/>
      <dgm:spPr/>
      <dgm:t>
        <a:bodyPr/>
        <a:lstStyle/>
        <a:p>
          <a:r>
            <a:rPr lang="en-AU" dirty="0"/>
            <a:t>Stakeholder</a:t>
          </a:r>
        </a:p>
      </dgm:t>
    </dgm:pt>
    <dgm:pt modelId="{FC4EABB2-877A-49CB-ADA7-2B65741184D3}" type="parTrans" cxnId="{D85FE1D4-D132-4198-9BA4-B35E98105C82}">
      <dgm:prSet/>
      <dgm:spPr/>
      <dgm:t>
        <a:bodyPr/>
        <a:lstStyle/>
        <a:p>
          <a:endParaRPr lang="en-AU"/>
        </a:p>
      </dgm:t>
    </dgm:pt>
    <dgm:pt modelId="{D36260C0-C5CD-4A86-8C91-76265F66C7A6}" type="sibTrans" cxnId="{D85FE1D4-D132-4198-9BA4-B35E98105C82}">
      <dgm:prSet/>
      <dgm:spPr/>
      <dgm:t>
        <a:bodyPr/>
        <a:lstStyle/>
        <a:p>
          <a:endParaRPr lang="en-AU"/>
        </a:p>
      </dgm:t>
    </dgm:pt>
    <dgm:pt modelId="{038291FD-48DE-40A4-9801-BB0C743D231B}">
      <dgm:prSet phldrT="[Text]"/>
      <dgm:spPr/>
      <dgm:t>
        <a:bodyPr/>
        <a:lstStyle/>
        <a:p>
          <a:r>
            <a:rPr lang="en-AU" dirty="0"/>
            <a:t>Model Evaluation</a:t>
          </a:r>
        </a:p>
      </dgm:t>
    </dgm:pt>
    <dgm:pt modelId="{2B0FB461-B418-4573-BB6B-DC91B3F6D3C6}" type="parTrans" cxnId="{CBA76C67-57EE-4A5C-B3D0-55BAA929729D}">
      <dgm:prSet/>
      <dgm:spPr/>
      <dgm:t>
        <a:bodyPr/>
        <a:lstStyle/>
        <a:p>
          <a:endParaRPr lang="en-AU"/>
        </a:p>
      </dgm:t>
    </dgm:pt>
    <dgm:pt modelId="{BC6687B7-9780-4D46-BB0C-D6B84A303D77}" type="sibTrans" cxnId="{CBA76C67-57EE-4A5C-B3D0-55BAA929729D}">
      <dgm:prSet/>
      <dgm:spPr/>
      <dgm:t>
        <a:bodyPr/>
        <a:lstStyle/>
        <a:p>
          <a:endParaRPr lang="en-AU"/>
        </a:p>
      </dgm:t>
    </dgm:pt>
    <dgm:pt modelId="{2A289D78-D59D-47CF-8B80-214A644527BE}">
      <dgm:prSet phldrT="[Text]"/>
      <dgm:spPr/>
      <dgm:t>
        <a:bodyPr/>
        <a:lstStyle/>
        <a:p>
          <a:r>
            <a:rPr lang="en-AU" dirty="0"/>
            <a:t>Model Recommendation</a:t>
          </a:r>
        </a:p>
      </dgm:t>
    </dgm:pt>
    <dgm:pt modelId="{6C031DC6-DAE1-4EEC-838E-F6FC294B92C8}" type="parTrans" cxnId="{783E9FB8-0FBA-40AF-A359-8BDF1DC347F7}">
      <dgm:prSet/>
      <dgm:spPr/>
      <dgm:t>
        <a:bodyPr/>
        <a:lstStyle/>
        <a:p>
          <a:endParaRPr lang="en-AU"/>
        </a:p>
      </dgm:t>
    </dgm:pt>
    <dgm:pt modelId="{9CC7F63A-3363-4D9C-9DD5-871F26750FD1}" type="sibTrans" cxnId="{783E9FB8-0FBA-40AF-A359-8BDF1DC347F7}">
      <dgm:prSet/>
      <dgm:spPr/>
      <dgm:t>
        <a:bodyPr/>
        <a:lstStyle/>
        <a:p>
          <a:endParaRPr lang="en-AU"/>
        </a:p>
      </dgm:t>
    </dgm:pt>
    <dgm:pt modelId="{689C637F-4765-4830-B152-1D9B109C5352}">
      <dgm:prSet phldrT="[Text]"/>
      <dgm:spPr/>
      <dgm:t>
        <a:bodyPr/>
        <a:lstStyle/>
        <a:p>
          <a:r>
            <a:rPr lang="en-AU" dirty="0"/>
            <a:t>Questions</a:t>
          </a:r>
        </a:p>
      </dgm:t>
    </dgm:pt>
    <dgm:pt modelId="{B9495461-2221-4F64-99C3-497A33871C0A}" type="parTrans" cxnId="{C9FFDE7C-2238-4BEF-8F09-B79F96F89BAD}">
      <dgm:prSet/>
      <dgm:spPr/>
      <dgm:t>
        <a:bodyPr/>
        <a:lstStyle/>
        <a:p>
          <a:endParaRPr lang="en-AU"/>
        </a:p>
      </dgm:t>
    </dgm:pt>
    <dgm:pt modelId="{E159C94B-D542-4A7E-9AB8-2CFECD1DA40F}" type="sibTrans" cxnId="{C9FFDE7C-2238-4BEF-8F09-B79F96F89BAD}">
      <dgm:prSet/>
      <dgm:spPr/>
      <dgm:t>
        <a:bodyPr/>
        <a:lstStyle/>
        <a:p>
          <a:endParaRPr lang="en-AU"/>
        </a:p>
      </dgm:t>
    </dgm:pt>
    <dgm:pt modelId="{2EE7E89B-45EF-4405-91CB-0FF3A67F87F6}">
      <dgm:prSet phldrT="[Text]"/>
      <dgm:spPr/>
      <dgm:t>
        <a:bodyPr/>
        <a:lstStyle/>
        <a:p>
          <a:r>
            <a:rPr lang="en-AU" dirty="0"/>
            <a:t>Data Description</a:t>
          </a:r>
        </a:p>
      </dgm:t>
    </dgm:pt>
    <dgm:pt modelId="{F42B09B7-2CF6-4AF1-ADE6-86024C9015C0}" type="parTrans" cxnId="{717DEFCD-796D-46C0-A4C3-A5DA515D78D7}">
      <dgm:prSet/>
      <dgm:spPr/>
      <dgm:t>
        <a:bodyPr/>
        <a:lstStyle/>
        <a:p>
          <a:endParaRPr lang="en-AU"/>
        </a:p>
      </dgm:t>
    </dgm:pt>
    <dgm:pt modelId="{D847F274-DA9D-4734-BA11-603016F6AA90}" type="sibTrans" cxnId="{717DEFCD-796D-46C0-A4C3-A5DA515D78D7}">
      <dgm:prSet/>
      <dgm:spPr/>
      <dgm:t>
        <a:bodyPr/>
        <a:lstStyle/>
        <a:p>
          <a:endParaRPr lang="en-AU"/>
        </a:p>
      </dgm:t>
    </dgm:pt>
    <dgm:pt modelId="{DFEC7357-F8CC-48B3-B107-E02EFABE480C}">
      <dgm:prSet phldrT="[Text]"/>
      <dgm:spPr/>
      <dgm:t>
        <a:bodyPr/>
        <a:lstStyle/>
        <a:p>
          <a:r>
            <a:rPr lang="en-AU" dirty="0"/>
            <a:t>Image Pre-processing</a:t>
          </a:r>
        </a:p>
      </dgm:t>
    </dgm:pt>
    <dgm:pt modelId="{3B72D169-BE40-4AC6-BE10-C88356A9A7C8}" type="parTrans" cxnId="{ECCE9901-F945-41E4-8099-997B46230FEF}">
      <dgm:prSet/>
      <dgm:spPr/>
      <dgm:t>
        <a:bodyPr/>
        <a:lstStyle/>
        <a:p>
          <a:endParaRPr lang="en-AU"/>
        </a:p>
      </dgm:t>
    </dgm:pt>
    <dgm:pt modelId="{C8AC8CE4-7906-498D-B88D-12F7F7831BD8}" type="sibTrans" cxnId="{ECCE9901-F945-41E4-8099-997B46230FEF}">
      <dgm:prSet/>
      <dgm:spPr/>
      <dgm:t>
        <a:bodyPr/>
        <a:lstStyle/>
        <a:p>
          <a:endParaRPr lang="en-AU"/>
        </a:p>
      </dgm:t>
    </dgm:pt>
    <dgm:pt modelId="{1A84774F-9F8C-47B9-88AE-2F95BE573E9E}">
      <dgm:prSet phldrT="[Text]"/>
      <dgm:spPr/>
      <dgm:t>
        <a:bodyPr/>
        <a:lstStyle/>
        <a:p>
          <a:r>
            <a:rPr lang="en-AU" dirty="0"/>
            <a:t>Context</a:t>
          </a:r>
        </a:p>
      </dgm:t>
    </dgm:pt>
    <dgm:pt modelId="{2DC227BD-AF3D-4D7D-A422-7DF2A1C8FC93}" type="parTrans" cxnId="{6EB62608-2E02-4AD1-B8FE-E2D56CBA2378}">
      <dgm:prSet/>
      <dgm:spPr/>
      <dgm:t>
        <a:bodyPr/>
        <a:lstStyle/>
        <a:p>
          <a:endParaRPr lang="en-AU"/>
        </a:p>
      </dgm:t>
    </dgm:pt>
    <dgm:pt modelId="{A396C430-07DB-4C02-B4A1-33DBB5722EED}" type="sibTrans" cxnId="{6EB62608-2E02-4AD1-B8FE-E2D56CBA2378}">
      <dgm:prSet/>
      <dgm:spPr/>
      <dgm:t>
        <a:bodyPr/>
        <a:lstStyle/>
        <a:p>
          <a:endParaRPr lang="en-AU"/>
        </a:p>
      </dgm:t>
    </dgm:pt>
    <dgm:pt modelId="{73904BB5-F90B-4176-AFBE-D352FC289C34}" type="pres">
      <dgm:prSet presAssocID="{0FE7909E-3C0F-4DB9-9136-4AB753FB3145}" presName="Name0" presStyleCnt="0">
        <dgm:presLayoutVars>
          <dgm:dir/>
          <dgm:resizeHandles val="exact"/>
        </dgm:presLayoutVars>
      </dgm:prSet>
      <dgm:spPr/>
    </dgm:pt>
    <dgm:pt modelId="{A1CEF774-80EE-4E67-84AE-42A68DF2864F}" type="pres">
      <dgm:prSet presAssocID="{0FE7909E-3C0F-4DB9-9136-4AB753FB3145}" presName="cycle" presStyleCnt="0"/>
      <dgm:spPr/>
    </dgm:pt>
    <dgm:pt modelId="{C90B002A-2CBC-4BBA-A235-4211941081A9}" type="pres">
      <dgm:prSet presAssocID="{65F774E9-D337-461B-A02C-EADAC3AE79F5}" presName="nodeFirstNode" presStyleLbl="node1" presStyleIdx="0" presStyleCnt="7">
        <dgm:presLayoutVars>
          <dgm:bulletEnabled val="1"/>
        </dgm:presLayoutVars>
      </dgm:prSet>
      <dgm:spPr/>
    </dgm:pt>
    <dgm:pt modelId="{CF3F6703-1B37-47E0-A934-12F12FD41AA0}" type="pres">
      <dgm:prSet presAssocID="{D36260C0-C5CD-4A86-8C91-76265F66C7A6}" presName="sibTransFirstNode" presStyleLbl="bgShp" presStyleIdx="0" presStyleCnt="1"/>
      <dgm:spPr/>
    </dgm:pt>
    <dgm:pt modelId="{2EF398FB-5DAA-46C3-8E68-095779AEEC18}" type="pres">
      <dgm:prSet presAssocID="{1A84774F-9F8C-47B9-88AE-2F95BE573E9E}" presName="nodeFollowingNodes" presStyleLbl="node1" presStyleIdx="1" presStyleCnt="7">
        <dgm:presLayoutVars>
          <dgm:bulletEnabled val="1"/>
        </dgm:presLayoutVars>
      </dgm:prSet>
      <dgm:spPr/>
    </dgm:pt>
    <dgm:pt modelId="{D1725117-CC6E-4E9F-83CC-E9A39B594E45}" type="pres">
      <dgm:prSet presAssocID="{689C637F-4765-4830-B152-1D9B109C5352}" presName="nodeFollowingNodes" presStyleLbl="node1" presStyleIdx="2" presStyleCnt="7">
        <dgm:presLayoutVars>
          <dgm:bulletEnabled val="1"/>
        </dgm:presLayoutVars>
      </dgm:prSet>
      <dgm:spPr/>
    </dgm:pt>
    <dgm:pt modelId="{A23548CB-9235-43C3-80ED-38807034A3B8}" type="pres">
      <dgm:prSet presAssocID="{2EE7E89B-45EF-4405-91CB-0FF3A67F87F6}" presName="nodeFollowingNodes" presStyleLbl="node1" presStyleIdx="3" presStyleCnt="7">
        <dgm:presLayoutVars>
          <dgm:bulletEnabled val="1"/>
        </dgm:presLayoutVars>
      </dgm:prSet>
      <dgm:spPr/>
    </dgm:pt>
    <dgm:pt modelId="{2EC9EBD6-8656-4BD5-93F5-757FF4CCC6DE}" type="pres">
      <dgm:prSet presAssocID="{DFEC7357-F8CC-48B3-B107-E02EFABE480C}" presName="nodeFollowingNodes" presStyleLbl="node1" presStyleIdx="4" presStyleCnt="7">
        <dgm:presLayoutVars>
          <dgm:bulletEnabled val="1"/>
        </dgm:presLayoutVars>
      </dgm:prSet>
      <dgm:spPr/>
    </dgm:pt>
    <dgm:pt modelId="{E5A928C5-A4CB-4080-B443-E709C214B6F2}" type="pres">
      <dgm:prSet presAssocID="{038291FD-48DE-40A4-9801-BB0C743D231B}" presName="nodeFollowingNodes" presStyleLbl="node1" presStyleIdx="5" presStyleCnt="7">
        <dgm:presLayoutVars>
          <dgm:bulletEnabled val="1"/>
        </dgm:presLayoutVars>
      </dgm:prSet>
      <dgm:spPr/>
    </dgm:pt>
    <dgm:pt modelId="{822C148E-F1F8-4EA6-B665-10E38DE83524}" type="pres">
      <dgm:prSet presAssocID="{2A289D78-D59D-47CF-8B80-214A644527BE}" presName="nodeFollowingNodes" presStyleLbl="node1" presStyleIdx="6" presStyleCnt="7">
        <dgm:presLayoutVars>
          <dgm:bulletEnabled val="1"/>
        </dgm:presLayoutVars>
      </dgm:prSet>
      <dgm:spPr/>
    </dgm:pt>
  </dgm:ptLst>
  <dgm:cxnLst>
    <dgm:cxn modelId="{ECCE9901-F945-41E4-8099-997B46230FEF}" srcId="{0FE7909E-3C0F-4DB9-9136-4AB753FB3145}" destId="{DFEC7357-F8CC-48B3-B107-E02EFABE480C}" srcOrd="4" destOrd="0" parTransId="{3B72D169-BE40-4AC6-BE10-C88356A9A7C8}" sibTransId="{C8AC8CE4-7906-498D-B88D-12F7F7831BD8}"/>
    <dgm:cxn modelId="{6EB62608-2E02-4AD1-B8FE-E2D56CBA2378}" srcId="{0FE7909E-3C0F-4DB9-9136-4AB753FB3145}" destId="{1A84774F-9F8C-47B9-88AE-2F95BE573E9E}" srcOrd="1" destOrd="0" parTransId="{2DC227BD-AF3D-4D7D-A422-7DF2A1C8FC93}" sibTransId="{A396C430-07DB-4C02-B4A1-33DBB5722EED}"/>
    <dgm:cxn modelId="{9F5EC32A-BD51-4DA7-8728-B14916E250E2}" type="presOf" srcId="{65F774E9-D337-461B-A02C-EADAC3AE79F5}" destId="{C90B002A-2CBC-4BBA-A235-4211941081A9}" srcOrd="0" destOrd="0" presId="urn:microsoft.com/office/officeart/2005/8/layout/cycle3"/>
    <dgm:cxn modelId="{A85C0B67-B3F4-4FE0-A8E0-F15CC57487E7}" type="presOf" srcId="{DFEC7357-F8CC-48B3-B107-E02EFABE480C}" destId="{2EC9EBD6-8656-4BD5-93F5-757FF4CCC6DE}" srcOrd="0" destOrd="0" presId="urn:microsoft.com/office/officeart/2005/8/layout/cycle3"/>
    <dgm:cxn modelId="{CBA76C67-57EE-4A5C-B3D0-55BAA929729D}" srcId="{0FE7909E-3C0F-4DB9-9136-4AB753FB3145}" destId="{038291FD-48DE-40A4-9801-BB0C743D231B}" srcOrd="5" destOrd="0" parTransId="{2B0FB461-B418-4573-BB6B-DC91B3F6D3C6}" sibTransId="{BC6687B7-9780-4D46-BB0C-D6B84A303D77}"/>
    <dgm:cxn modelId="{5BFB0A49-A481-4964-B0EC-73B3ECE82C16}" type="presOf" srcId="{D36260C0-C5CD-4A86-8C91-76265F66C7A6}" destId="{CF3F6703-1B37-47E0-A934-12F12FD41AA0}" srcOrd="0" destOrd="0" presId="urn:microsoft.com/office/officeart/2005/8/layout/cycle3"/>
    <dgm:cxn modelId="{C9FFDE7C-2238-4BEF-8F09-B79F96F89BAD}" srcId="{0FE7909E-3C0F-4DB9-9136-4AB753FB3145}" destId="{689C637F-4765-4830-B152-1D9B109C5352}" srcOrd="2" destOrd="0" parTransId="{B9495461-2221-4F64-99C3-497A33871C0A}" sibTransId="{E159C94B-D542-4A7E-9AB8-2CFECD1DA40F}"/>
    <dgm:cxn modelId="{7C35187D-CAB9-4A6C-8E1A-3C68FA2768B0}" type="presOf" srcId="{2A289D78-D59D-47CF-8B80-214A644527BE}" destId="{822C148E-F1F8-4EA6-B665-10E38DE83524}" srcOrd="0" destOrd="0" presId="urn:microsoft.com/office/officeart/2005/8/layout/cycle3"/>
    <dgm:cxn modelId="{0B92E09C-F97D-4AB1-9107-6E4ADA965B8D}" type="presOf" srcId="{1A84774F-9F8C-47B9-88AE-2F95BE573E9E}" destId="{2EF398FB-5DAA-46C3-8E68-095779AEEC18}" srcOrd="0" destOrd="0" presId="urn:microsoft.com/office/officeart/2005/8/layout/cycle3"/>
    <dgm:cxn modelId="{1E45BBAF-AB84-4908-A249-5E48DA128247}" type="presOf" srcId="{2EE7E89B-45EF-4405-91CB-0FF3A67F87F6}" destId="{A23548CB-9235-43C3-80ED-38807034A3B8}" srcOrd="0" destOrd="0" presId="urn:microsoft.com/office/officeart/2005/8/layout/cycle3"/>
    <dgm:cxn modelId="{783E9FB8-0FBA-40AF-A359-8BDF1DC347F7}" srcId="{0FE7909E-3C0F-4DB9-9136-4AB753FB3145}" destId="{2A289D78-D59D-47CF-8B80-214A644527BE}" srcOrd="6" destOrd="0" parTransId="{6C031DC6-DAE1-4EEC-838E-F6FC294B92C8}" sibTransId="{9CC7F63A-3363-4D9C-9DD5-871F26750FD1}"/>
    <dgm:cxn modelId="{CBB17CC0-9925-43BB-8B32-425545351E40}" type="presOf" srcId="{689C637F-4765-4830-B152-1D9B109C5352}" destId="{D1725117-CC6E-4E9F-83CC-E9A39B594E45}" srcOrd="0" destOrd="0" presId="urn:microsoft.com/office/officeart/2005/8/layout/cycle3"/>
    <dgm:cxn modelId="{717DEFCD-796D-46C0-A4C3-A5DA515D78D7}" srcId="{0FE7909E-3C0F-4DB9-9136-4AB753FB3145}" destId="{2EE7E89B-45EF-4405-91CB-0FF3A67F87F6}" srcOrd="3" destOrd="0" parTransId="{F42B09B7-2CF6-4AF1-ADE6-86024C9015C0}" sibTransId="{D847F274-DA9D-4734-BA11-603016F6AA90}"/>
    <dgm:cxn modelId="{D85FE1D4-D132-4198-9BA4-B35E98105C82}" srcId="{0FE7909E-3C0F-4DB9-9136-4AB753FB3145}" destId="{65F774E9-D337-461B-A02C-EADAC3AE79F5}" srcOrd="0" destOrd="0" parTransId="{FC4EABB2-877A-49CB-ADA7-2B65741184D3}" sibTransId="{D36260C0-C5CD-4A86-8C91-76265F66C7A6}"/>
    <dgm:cxn modelId="{9FB97AFA-76D9-4065-B127-BEA1633E5FD0}" type="presOf" srcId="{0FE7909E-3C0F-4DB9-9136-4AB753FB3145}" destId="{73904BB5-F90B-4176-AFBE-D352FC289C34}" srcOrd="0" destOrd="0" presId="urn:microsoft.com/office/officeart/2005/8/layout/cycle3"/>
    <dgm:cxn modelId="{C8B94FFE-C527-4D64-8CCF-4E3C65C549C0}" type="presOf" srcId="{038291FD-48DE-40A4-9801-BB0C743D231B}" destId="{E5A928C5-A4CB-4080-B443-E709C214B6F2}" srcOrd="0" destOrd="0" presId="urn:microsoft.com/office/officeart/2005/8/layout/cycle3"/>
    <dgm:cxn modelId="{6CFB2CDB-B455-4DB8-8158-6E6EE381BE6C}" type="presParOf" srcId="{73904BB5-F90B-4176-AFBE-D352FC289C34}" destId="{A1CEF774-80EE-4E67-84AE-42A68DF2864F}" srcOrd="0" destOrd="0" presId="urn:microsoft.com/office/officeart/2005/8/layout/cycle3"/>
    <dgm:cxn modelId="{87C24587-30ED-4B92-B8D7-A0106987277E}" type="presParOf" srcId="{A1CEF774-80EE-4E67-84AE-42A68DF2864F}" destId="{C90B002A-2CBC-4BBA-A235-4211941081A9}" srcOrd="0" destOrd="0" presId="urn:microsoft.com/office/officeart/2005/8/layout/cycle3"/>
    <dgm:cxn modelId="{1F5007CD-57F5-41DF-BD6D-654B7194E58F}" type="presParOf" srcId="{A1CEF774-80EE-4E67-84AE-42A68DF2864F}" destId="{CF3F6703-1B37-47E0-A934-12F12FD41AA0}" srcOrd="1" destOrd="0" presId="urn:microsoft.com/office/officeart/2005/8/layout/cycle3"/>
    <dgm:cxn modelId="{01F62CEA-92BC-435E-9BBC-C832D3DB91ED}" type="presParOf" srcId="{A1CEF774-80EE-4E67-84AE-42A68DF2864F}" destId="{2EF398FB-5DAA-46C3-8E68-095779AEEC18}" srcOrd="2" destOrd="0" presId="urn:microsoft.com/office/officeart/2005/8/layout/cycle3"/>
    <dgm:cxn modelId="{B42974E0-6233-47AA-90DE-B6C4A277A06C}" type="presParOf" srcId="{A1CEF774-80EE-4E67-84AE-42A68DF2864F}" destId="{D1725117-CC6E-4E9F-83CC-E9A39B594E45}" srcOrd="3" destOrd="0" presId="urn:microsoft.com/office/officeart/2005/8/layout/cycle3"/>
    <dgm:cxn modelId="{1F8219CC-6A1E-4CB3-88F3-1567EC1992E9}" type="presParOf" srcId="{A1CEF774-80EE-4E67-84AE-42A68DF2864F}" destId="{A23548CB-9235-43C3-80ED-38807034A3B8}" srcOrd="4" destOrd="0" presId="urn:microsoft.com/office/officeart/2005/8/layout/cycle3"/>
    <dgm:cxn modelId="{908CB98A-B709-4103-A730-7E437A7D99BC}" type="presParOf" srcId="{A1CEF774-80EE-4E67-84AE-42A68DF2864F}" destId="{2EC9EBD6-8656-4BD5-93F5-757FF4CCC6DE}" srcOrd="5" destOrd="0" presId="urn:microsoft.com/office/officeart/2005/8/layout/cycle3"/>
    <dgm:cxn modelId="{EA669018-4404-40AE-BEF3-2B7965184073}" type="presParOf" srcId="{A1CEF774-80EE-4E67-84AE-42A68DF2864F}" destId="{E5A928C5-A4CB-4080-B443-E709C214B6F2}" srcOrd="6" destOrd="0" presId="urn:microsoft.com/office/officeart/2005/8/layout/cycle3"/>
    <dgm:cxn modelId="{4AF13839-5FE5-4CC6-A6CE-0B9F93380FDE}" type="presParOf" srcId="{A1CEF774-80EE-4E67-84AE-42A68DF2864F}" destId="{822C148E-F1F8-4EA6-B665-10E38DE83524}" srcOrd="7"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3F6703-1B37-47E0-A934-12F12FD41AA0}">
      <dsp:nvSpPr>
        <dsp:cNvPr id="0" name=""/>
        <dsp:cNvSpPr/>
      </dsp:nvSpPr>
      <dsp:spPr>
        <a:xfrm>
          <a:off x="1267991" y="-34238"/>
          <a:ext cx="5592016" cy="5592016"/>
        </a:xfrm>
        <a:prstGeom prst="circularArrow">
          <a:avLst>
            <a:gd name="adj1" fmla="val 5544"/>
            <a:gd name="adj2" fmla="val 330680"/>
            <a:gd name="adj3" fmla="val 14501840"/>
            <a:gd name="adj4" fmla="val 16958206"/>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0B002A-2CBC-4BBA-A235-4211941081A9}">
      <dsp:nvSpPr>
        <dsp:cNvPr id="0" name=""/>
        <dsp:cNvSpPr/>
      </dsp:nvSpPr>
      <dsp:spPr>
        <a:xfrm>
          <a:off x="3184921" y="3216"/>
          <a:ext cx="1758156" cy="879078"/>
        </a:xfrm>
        <a:prstGeom prst="round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kern="1200" dirty="0"/>
            <a:t>Stakeholder</a:t>
          </a:r>
        </a:p>
      </dsp:txBody>
      <dsp:txXfrm>
        <a:off x="3227834" y="46129"/>
        <a:ext cx="1672330" cy="793252"/>
      </dsp:txXfrm>
    </dsp:sp>
    <dsp:sp modelId="{2EF398FB-5DAA-46C3-8E68-095779AEEC18}">
      <dsp:nvSpPr>
        <dsp:cNvPr id="0" name=""/>
        <dsp:cNvSpPr/>
      </dsp:nvSpPr>
      <dsp:spPr>
        <a:xfrm>
          <a:off x="5049320" y="901063"/>
          <a:ext cx="1758156" cy="879078"/>
        </a:xfrm>
        <a:prstGeom prst="round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kern="1200" dirty="0"/>
            <a:t>Context</a:t>
          </a:r>
        </a:p>
      </dsp:txBody>
      <dsp:txXfrm>
        <a:off x="5092233" y="943976"/>
        <a:ext cx="1672330" cy="793252"/>
      </dsp:txXfrm>
    </dsp:sp>
    <dsp:sp modelId="{D1725117-CC6E-4E9F-83CC-E9A39B594E45}">
      <dsp:nvSpPr>
        <dsp:cNvPr id="0" name=""/>
        <dsp:cNvSpPr/>
      </dsp:nvSpPr>
      <dsp:spPr>
        <a:xfrm>
          <a:off x="5509788" y="2918507"/>
          <a:ext cx="1758156" cy="879078"/>
        </a:xfrm>
        <a:prstGeom prst="round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kern="1200" dirty="0"/>
            <a:t>Questions</a:t>
          </a:r>
        </a:p>
      </dsp:txBody>
      <dsp:txXfrm>
        <a:off x="5552701" y="2961420"/>
        <a:ext cx="1672330" cy="793252"/>
      </dsp:txXfrm>
    </dsp:sp>
    <dsp:sp modelId="{A23548CB-9235-43C3-80ED-38807034A3B8}">
      <dsp:nvSpPr>
        <dsp:cNvPr id="0" name=""/>
        <dsp:cNvSpPr/>
      </dsp:nvSpPr>
      <dsp:spPr>
        <a:xfrm>
          <a:off x="4219584" y="4536372"/>
          <a:ext cx="1758156" cy="879078"/>
        </a:xfrm>
        <a:prstGeom prst="round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kern="1200" dirty="0"/>
            <a:t>Data Description</a:t>
          </a:r>
        </a:p>
      </dsp:txBody>
      <dsp:txXfrm>
        <a:off x="4262497" y="4579285"/>
        <a:ext cx="1672330" cy="793252"/>
      </dsp:txXfrm>
    </dsp:sp>
    <dsp:sp modelId="{2EC9EBD6-8656-4BD5-93F5-757FF4CCC6DE}">
      <dsp:nvSpPr>
        <dsp:cNvPr id="0" name=""/>
        <dsp:cNvSpPr/>
      </dsp:nvSpPr>
      <dsp:spPr>
        <a:xfrm>
          <a:off x="2150258" y="4536372"/>
          <a:ext cx="1758156" cy="879078"/>
        </a:xfrm>
        <a:prstGeom prst="round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kern="1200" dirty="0"/>
            <a:t>Image Pre-processing</a:t>
          </a:r>
        </a:p>
      </dsp:txBody>
      <dsp:txXfrm>
        <a:off x="2193171" y="4579285"/>
        <a:ext cx="1672330" cy="793252"/>
      </dsp:txXfrm>
    </dsp:sp>
    <dsp:sp modelId="{E5A928C5-A4CB-4080-B443-E709C214B6F2}">
      <dsp:nvSpPr>
        <dsp:cNvPr id="0" name=""/>
        <dsp:cNvSpPr/>
      </dsp:nvSpPr>
      <dsp:spPr>
        <a:xfrm>
          <a:off x="860055" y="2918507"/>
          <a:ext cx="1758156" cy="879078"/>
        </a:xfrm>
        <a:prstGeom prst="round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kern="1200" dirty="0"/>
            <a:t>Model Evaluation</a:t>
          </a:r>
        </a:p>
      </dsp:txBody>
      <dsp:txXfrm>
        <a:off x="902968" y="2961420"/>
        <a:ext cx="1672330" cy="793252"/>
      </dsp:txXfrm>
    </dsp:sp>
    <dsp:sp modelId="{822C148E-F1F8-4EA6-B665-10E38DE83524}">
      <dsp:nvSpPr>
        <dsp:cNvPr id="0" name=""/>
        <dsp:cNvSpPr/>
      </dsp:nvSpPr>
      <dsp:spPr>
        <a:xfrm>
          <a:off x="1320523" y="901063"/>
          <a:ext cx="1758156" cy="879078"/>
        </a:xfrm>
        <a:prstGeom prst="round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AU" sz="1600" kern="1200" dirty="0"/>
            <a:t>Model Recommendation</a:t>
          </a:r>
        </a:p>
      </dsp:txBody>
      <dsp:txXfrm>
        <a:off x="1363436" y="943976"/>
        <a:ext cx="1672330" cy="793252"/>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4/21/2022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4/21/2022</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4/21/2022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4/21/2022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4/21/2022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4/21/2022</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4/21/2022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4/21/2022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4/21/2022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4/21/2022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4/21/2022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4/21/2022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4/21/2022</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umass.edu/news/article/cics-professor-erik-learned-miller" TargetMode="External"/><Relationship Id="rId2" Type="http://schemas.openxmlformats.org/officeDocument/2006/relationships/hyperlink" Target="http://vis-www.cs.umass.edu/lfw/" TargetMode="Externa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pPr algn="l"/>
            <a:r>
              <a:rPr lang="en-US" sz="3600" dirty="0">
                <a:solidFill>
                  <a:srgbClr val="FFFFFF"/>
                </a:solidFill>
              </a:rPr>
              <a:t>Labelled face in the wild Prediction</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a:bodyPr>
          <a:lstStyle/>
          <a:p>
            <a:pPr algn="l">
              <a:spcAft>
                <a:spcPts val="600"/>
              </a:spcAft>
            </a:pPr>
            <a:r>
              <a:rPr lang="en-US" sz="1800" dirty="0">
                <a:solidFill>
                  <a:srgbClr val="FFFFFF"/>
                </a:solidFill>
              </a:rPr>
              <a:t>Darryl Rusli</a:t>
            </a: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F99C7-DA6C-43A7-B796-6C4327C81A55}"/>
              </a:ext>
            </a:extLst>
          </p:cNvPr>
          <p:cNvSpPr>
            <a:spLocks noGrp="1"/>
          </p:cNvSpPr>
          <p:nvPr>
            <p:ph type="title"/>
          </p:nvPr>
        </p:nvSpPr>
        <p:spPr>
          <a:xfrm>
            <a:off x="1295400" y="87164"/>
            <a:ext cx="9601200" cy="1485900"/>
          </a:xfrm>
        </p:spPr>
        <p:txBody>
          <a:bodyPr/>
          <a:lstStyle/>
          <a:p>
            <a:r>
              <a:rPr lang="en-AU" dirty="0"/>
              <a:t>Image Pre-processing</a:t>
            </a:r>
          </a:p>
        </p:txBody>
      </p:sp>
      <p:sp>
        <p:nvSpPr>
          <p:cNvPr id="9" name="TextBox 8">
            <a:extLst>
              <a:ext uri="{FF2B5EF4-FFF2-40B4-BE49-F238E27FC236}">
                <a16:creationId xmlns:a16="http://schemas.microsoft.com/office/drawing/2014/main" id="{15251A6C-2BD1-415A-A804-FA97C528E8A4}"/>
              </a:ext>
            </a:extLst>
          </p:cNvPr>
          <p:cNvSpPr txBox="1"/>
          <p:nvPr/>
        </p:nvSpPr>
        <p:spPr>
          <a:xfrm>
            <a:off x="1251836" y="5035373"/>
            <a:ext cx="6407652" cy="1477328"/>
          </a:xfrm>
          <a:prstGeom prst="rect">
            <a:avLst/>
          </a:prstGeom>
          <a:noFill/>
        </p:spPr>
        <p:txBody>
          <a:bodyPr wrap="square" rtlCol="0">
            <a:spAutoFit/>
          </a:bodyPr>
          <a:lstStyle/>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a:t>Normalise the Data</a:t>
            </a:r>
          </a:p>
          <a:p>
            <a:pPr marL="285750" indent="-285750">
              <a:buFont typeface="Arial" panose="020B0604020202020204" pitchFamily="34" charset="0"/>
              <a:buChar char="•"/>
            </a:pPr>
            <a:r>
              <a:rPr lang="en-AU" dirty="0"/>
              <a:t>Images were originally rectangle shape (298 x 224)</a:t>
            </a:r>
          </a:p>
          <a:p>
            <a:pPr marL="285750" indent="-285750">
              <a:buFont typeface="Arial" panose="020B0604020202020204" pitchFamily="34" charset="0"/>
              <a:buChar char="•"/>
            </a:pPr>
            <a:r>
              <a:rPr lang="en-AU" dirty="0"/>
              <a:t>Images were cropped to square shape (224 x 224) before Alexnet Image Processing </a:t>
            </a:r>
          </a:p>
        </p:txBody>
      </p:sp>
      <p:pic>
        <p:nvPicPr>
          <p:cNvPr id="18" name="Picture 17">
            <a:extLst>
              <a:ext uri="{FF2B5EF4-FFF2-40B4-BE49-F238E27FC236}">
                <a16:creationId xmlns:a16="http://schemas.microsoft.com/office/drawing/2014/main" id="{FEDEEDBF-DB17-47A1-B73D-B9830AD2330E}"/>
              </a:ext>
            </a:extLst>
          </p:cNvPr>
          <p:cNvPicPr>
            <a:picLocks noChangeAspect="1"/>
          </p:cNvPicPr>
          <p:nvPr/>
        </p:nvPicPr>
        <p:blipFill>
          <a:blip r:embed="rId2"/>
          <a:stretch>
            <a:fillRect/>
          </a:stretch>
        </p:blipFill>
        <p:spPr>
          <a:xfrm>
            <a:off x="1295400" y="833157"/>
            <a:ext cx="2522050" cy="3962509"/>
          </a:xfrm>
          <a:prstGeom prst="rect">
            <a:avLst/>
          </a:prstGeom>
        </p:spPr>
      </p:pic>
      <p:pic>
        <p:nvPicPr>
          <p:cNvPr id="19" name="Picture 18">
            <a:extLst>
              <a:ext uri="{FF2B5EF4-FFF2-40B4-BE49-F238E27FC236}">
                <a16:creationId xmlns:a16="http://schemas.microsoft.com/office/drawing/2014/main" id="{F855EFD9-BF8B-42A3-B345-2DDD88C4C5D5}"/>
              </a:ext>
            </a:extLst>
          </p:cNvPr>
          <p:cNvPicPr>
            <a:picLocks noChangeAspect="1"/>
          </p:cNvPicPr>
          <p:nvPr/>
        </p:nvPicPr>
        <p:blipFill>
          <a:blip r:embed="rId3"/>
          <a:stretch>
            <a:fillRect/>
          </a:stretch>
        </p:blipFill>
        <p:spPr>
          <a:xfrm>
            <a:off x="5409390" y="1129321"/>
            <a:ext cx="2250098" cy="3360145"/>
          </a:xfrm>
          <a:prstGeom prst="rect">
            <a:avLst/>
          </a:prstGeom>
        </p:spPr>
      </p:pic>
      <p:sp>
        <p:nvSpPr>
          <p:cNvPr id="20" name="Arrow: Right 19">
            <a:extLst>
              <a:ext uri="{FF2B5EF4-FFF2-40B4-BE49-F238E27FC236}">
                <a16:creationId xmlns:a16="http://schemas.microsoft.com/office/drawing/2014/main" id="{33F5EBD4-700F-45F0-B3B1-71BC330DBCFF}"/>
              </a:ext>
            </a:extLst>
          </p:cNvPr>
          <p:cNvSpPr/>
          <p:nvPr/>
        </p:nvSpPr>
        <p:spPr>
          <a:xfrm>
            <a:off x="4217919" y="2434424"/>
            <a:ext cx="940714" cy="7499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546234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BF141-92F1-4C7F-BCC8-8BC2D88070F7}"/>
              </a:ext>
            </a:extLst>
          </p:cNvPr>
          <p:cNvSpPr>
            <a:spLocks noGrp="1"/>
          </p:cNvSpPr>
          <p:nvPr>
            <p:ph type="title"/>
          </p:nvPr>
        </p:nvSpPr>
        <p:spPr>
          <a:xfrm>
            <a:off x="1371600" y="247650"/>
            <a:ext cx="9601200" cy="971550"/>
          </a:xfrm>
        </p:spPr>
        <p:txBody>
          <a:bodyPr>
            <a:normAutofit/>
          </a:bodyPr>
          <a:lstStyle/>
          <a:p>
            <a:r>
              <a:rPr lang="en-AU" dirty="0"/>
              <a:t>Tested Models</a:t>
            </a:r>
          </a:p>
        </p:txBody>
      </p:sp>
      <p:sp>
        <p:nvSpPr>
          <p:cNvPr id="3" name="Content Placeholder 2">
            <a:extLst>
              <a:ext uri="{FF2B5EF4-FFF2-40B4-BE49-F238E27FC236}">
                <a16:creationId xmlns:a16="http://schemas.microsoft.com/office/drawing/2014/main" id="{0A032586-F67C-452D-AF90-BEDC8EF638EB}"/>
              </a:ext>
            </a:extLst>
          </p:cNvPr>
          <p:cNvSpPr>
            <a:spLocks noGrp="1"/>
          </p:cNvSpPr>
          <p:nvPr>
            <p:ph idx="1"/>
          </p:nvPr>
        </p:nvSpPr>
        <p:spPr>
          <a:xfrm>
            <a:off x="1524000" y="1557867"/>
            <a:ext cx="9601200" cy="3928533"/>
          </a:xfrm>
        </p:spPr>
        <p:txBody>
          <a:bodyPr>
            <a:normAutofit/>
          </a:bodyPr>
          <a:lstStyle/>
          <a:p>
            <a:pPr>
              <a:lnSpc>
                <a:spcPct val="200000"/>
              </a:lnSpc>
            </a:pPr>
            <a:r>
              <a:rPr lang="en-AU" sz="2800" dirty="0"/>
              <a:t>VGG16</a:t>
            </a:r>
          </a:p>
          <a:p>
            <a:pPr>
              <a:lnSpc>
                <a:spcPct val="200000"/>
              </a:lnSpc>
            </a:pPr>
            <a:r>
              <a:rPr lang="en-AU" sz="2800" dirty="0"/>
              <a:t>Alexnet</a:t>
            </a:r>
          </a:p>
          <a:p>
            <a:pPr>
              <a:lnSpc>
                <a:spcPct val="200000"/>
              </a:lnSpc>
            </a:pPr>
            <a:r>
              <a:rPr lang="en-AU" sz="2800" dirty="0"/>
              <a:t>Resnet50</a:t>
            </a:r>
          </a:p>
        </p:txBody>
      </p:sp>
    </p:spTree>
    <p:extLst>
      <p:ext uri="{BB962C8B-B14F-4D97-AF65-F5344CB8AC3E}">
        <p14:creationId xmlns:p14="http://schemas.microsoft.com/office/powerpoint/2010/main" val="3325501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B2063-FB92-4FDB-B8A6-2A8A32A7E889}"/>
              </a:ext>
            </a:extLst>
          </p:cNvPr>
          <p:cNvSpPr>
            <a:spLocks noGrp="1"/>
          </p:cNvSpPr>
          <p:nvPr>
            <p:ph type="title"/>
          </p:nvPr>
        </p:nvSpPr>
        <p:spPr/>
        <p:txBody>
          <a:bodyPr/>
          <a:lstStyle/>
          <a:p>
            <a:r>
              <a:rPr lang="en-AU" dirty="0"/>
              <a:t>Model Recommendation</a:t>
            </a:r>
          </a:p>
        </p:txBody>
      </p:sp>
      <p:graphicFrame>
        <p:nvGraphicFramePr>
          <p:cNvPr id="4" name="Table 4">
            <a:extLst>
              <a:ext uri="{FF2B5EF4-FFF2-40B4-BE49-F238E27FC236}">
                <a16:creationId xmlns:a16="http://schemas.microsoft.com/office/drawing/2014/main" id="{6104F0AD-7378-4C14-A640-B5C4835FF010}"/>
              </a:ext>
            </a:extLst>
          </p:cNvPr>
          <p:cNvGraphicFramePr>
            <a:graphicFrameLocks noGrp="1"/>
          </p:cNvGraphicFramePr>
          <p:nvPr>
            <p:ph idx="1"/>
            <p:extLst>
              <p:ext uri="{D42A27DB-BD31-4B8C-83A1-F6EECF244321}">
                <p14:modId xmlns:p14="http://schemas.microsoft.com/office/powerpoint/2010/main" val="3315026346"/>
              </p:ext>
            </p:extLst>
          </p:nvPr>
        </p:nvGraphicFramePr>
        <p:xfrm>
          <a:off x="1371600" y="2286000"/>
          <a:ext cx="9601200" cy="1557867"/>
        </p:xfrm>
        <a:graphic>
          <a:graphicData uri="http://schemas.openxmlformats.org/drawingml/2006/table">
            <a:tbl>
              <a:tblPr firstRow="1" bandRow="1">
                <a:tableStyleId>{5C22544A-7EE6-4342-B048-85BDC9FD1C3A}</a:tableStyleId>
              </a:tblPr>
              <a:tblGrid>
                <a:gridCol w="2400300">
                  <a:extLst>
                    <a:ext uri="{9D8B030D-6E8A-4147-A177-3AD203B41FA5}">
                      <a16:colId xmlns:a16="http://schemas.microsoft.com/office/drawing/2014/main" val="2368434725"/>
                    </a:ext>
                  </a:extLst>
                </a:gridCol>
                <a:gridCol w="2400300">
                  <a:extLst>
                    <a:ext uri="{9D8B030D-6E8A-4147-A177-3AD203B41FA5}">
                      <a16:colId xmlns:a16="http://schemas.microsoft.com/office/drawing/2014/main" val="3588365390"/>
                    </a:ext>
                  </a:extLst>
                </a:gridCol>
                <a:gridCol w="2400300">
                  <a:extLst>
                    <a:ext uri="{9D8B030D-6E8A-4147-A177-3AD203B41FA5}">
                      <a16:colId xmlns:a16="http://schemas.microsoft.com/office/drawing/2014/main" val="1866616431"/>
                    </a:ext>
                  </a:extLst>
                </a:gridCol>
                <a:gridCol w="2400300">
                  <a:extLst>
                    <a:ext uri="{9D8B030D-6E8A-4147-A177-3AD203B41FA5}">
                      <a16:colId xmlns:a16="http://schemas.microsoft.com/office/drawing/2014/main" val="3766317055"/>
                    </a:ext>
                  </a:extLst>
                </a:gridCol>
              </a:tblGrid>
              <a:tr h="370840">
                <a:tc>
                  <a:txBody>
                    <a:bodyPr/>
                    <a:lstStyle/>
                    <a:p>
                      <a:r>
                        <a:rPr lang="en-AU" dirty="0"/>
                        <a:t>Model</a:t>
                      </a:r>
                    </a:p>
                  </a:txBody>
                  <a:tcPr/>
                </a:tc>
                <a:tc>
                  <a:txBody>
                    <a:bodyPr/>
                    <a:lstStyle/>
                    <a:p>
                      <a:r>
                        <a:rPr lang="en-AU" dirty="0"/>
                        <a:t>Accuracy</a:t>
                      </a:r>
                    </a:p>
                  </a:txBody>
                  <a:tcPr/>
                </a:tc>
                <a:tc>
                  <a:txBody>
                    <a:bodyPr/>
                    <a:lstStyle/>
                    <a:p>
                      <a:r>
                        <a:rPr lang="en-AU" dirty="0"/>
                        <a:t>Loss</a:t>
                      </a:r>
                    </a:p>
                  </a:txBody>
                  <a:tcPr/>
                </a:tc>
                <a:tc>
                  <a:txBody>
                    <a:bodyPr/>
                    <a:lstStyle/>
                    <a:p>
                      <a:r>
                        <a:rPr lang="en-AU" dirty="0"/>
                        <a:t>Training Time</a:t>
                      </a:r>
                    </a:p>
                  </a:txBody>
                  <a:tcPr/>
                </a:tc>
                <a:extLst>
                  <a:ext uri="{0D108BD9-81ED-4DB2-BD59-A6C34878D82A}">
                    <a16:rowId xmlns:a16="http://schemas.microsoft.com/office/drawing/2014/main" val="1351578155"/>
                  </a:ext>
                </a:extLst>
              </a:tr>
              <a:tr h="370840">
                <a:tc>
                  <a:txBody>
                    <a:bodyPr/>
                    <a:lstStyle/>
                    <a:p>
                      <a:r>
                        <a:rPr lang="en-AU" dirty="0"/>
                        <a:t>Alexnet</a:t>
                      </a:r>
                    </a:p>
                  </a:txBody>
                  <a:tcPr/>
                </a:tc>
                <a:tc>
                  <a:txBody>
                    <a:bodyPr/>
                    <a:lstStyle/>
                    <a:p>
                      <a:r>
                        <a:rPr lang="en-AU" dirty="0"/>
                        <a:t>82%</a:t>
                      </a:r>
                    </a:p>
                  </a:txBody>
                  <a:tcPr/>
                </a:tc>
                <a:tc>
                  <a:txBody>
                    <a:bodyPr/>
                    <a:lstStyle/>
                    <a:p>
                      <a:r>
                        <a:rPr lang="en-AU" dirty="0"/>
                        <a:t>0.85</a:t>
                      </a:r>
                    </a:p>
                  </a:txBody>
                  <a:tcPr/>
                </a:tc>
                <a:tc>
                  <a:txBody>
                    <a:bodyPr/>
                    <a:lstStyle/>
                    <a:p>
                      <a:r>
                        <a:rPr lang="en-AU" dirty="0"/>
                        <a:t>2 hours 13 minutes</a:t>
                      </a:r>
                    </a:p>
                  </a:txBody>
                  <a:tcPr/>
                </a:tc>
                <a:extLst>
                  <a:ext uri="{0D108BD9-81ED-4DB2-BD59-A6C34878D82A}">
                    <a16:rowId xmlns:a16="http://schemas.microsoft.com/office/drawing/2014/main" val="2590968936"/>
                  </a:ext>
                </a:extLst>
              </a:tr>
              <a:tr h="370840">
                <a:tc>
                  <a:txBody>
                    <a:bodyPr/>
                    <a:lstStyle/>
                    <a:p>
                      <a:r>
                        <a:rPr lang="en-AU" dirty="0"/>
                        <a:t>Resnet 50 v1</a:t>
                      </a:r>
                    </a:p>
                  </a:txBody>
                  <a:tcPr/>
                </a:tc>
                <a:tc>
                  <a:txBody>
                    <a:bodyPr/>
                    <a:lstStyle/>
                    <a:p>
                      <a:r>
                        <a:rPr lang="en-AU" dirty="0"/>
                        <a:t>61%</a:t>
                      </a:r>
                    </a:p>
                  </a:txBody>
                  <a:tcPr/>
                </a:tc>
                <a:tc>
                  <a:txBody>
                    <a:bodyPr/>
                    <a:lstStyle/>
                    <a:p>
                      <a:r>
                        <a:rPr lang="en-AU" dirty="0"/>
                        <a:t>1.75</a:t>
                      </a:r>
                    </a:p>
                  </a:txBody>
                  <a:tcPr/>
                </a:tc>
                <a:tc>
                  <a:txBody>
                    <a:bodyPr/>
                    <a:lstStyle/>
                    <a:p>
                      <a:r>
                        <a:rPr lang="en-AU" dirty="0"/>
                        <a:t>5 hours 31 minutes</a:t>
                      </a:r>
                    </a:p>
                  </a:txBody>
                  <a:tcPr/>
                </a:tc>
                <a:extLst>
                  <a:ext uri="{0D108BD9-81ED-4DB2-BD59-A6C34878D82A}">
                    <a16:rowId xmlns:a16="http://schemas.microsoft.com/office/drawing/2014/main" val="364023443"/>
                  </a:ext>
                </a:extLst>
              </a:tr>
              <a:tr h="445347">
                <a:tc>
                  <a:txBody>
                    <a:bodyPr/>
                    <a:lstStyle/>
                    <a:p>
                      <a:r>
                        <a:rPr lang="en-AU" dirty="0"/>
                        <a:t>VGG16</a:t>
                      </a:r>
                    </a:p>
                  </a:txBody>
                  <a:tcPr/>
                </a:tc>
                <a:tc>
                  <a:txBody>
                    <a:bodyPr/>
                    <a:lstStyle/>
                    <a:p>
                      <a:r>
                        <a:rPr lang="en-AU" dirty="0"/>
                        <a:t>65%</a:t>
                      </a:r>
                    </a:p>
                  </a:txBody>
                  <a:tcPr/>
                </a:tc>
                <a:tc>
                  <a:txBody>
                    <a:bodyPr/>
                    <a:lstStyle/>
                    <a:p>
                      <a:r>
                        <a:rPr lang="en-AU" dirty="0"/>
                        <a:t>7.6</a:t>
                      </a:r>
                    </a:p>
                  </a:txBody>
                  <a:tcPr/>
                </a:tc>
                <a:tc>
                  <a:txBody>
                    <a:bodyPr/>
                    <a:lstStyle/>
                    <a:p>
                      <a:r>
                        <a:rPr lang="en-AU" dirty="0"/>
                        <a:t>6 hours 15 minutes</a:t>
                      </a:r>
                    </a:p>
                  </a:txBody>
                  <a:tcPr/>
                </a:tc>
                <a:extLst>
                  <a:ext uri="{0D108BD9-81ED-4DB2-BD59-A6C34878D82A}">
                    <a16:rowId xmlns:a16="http://schemas.microsoft.com/office/drawing/2014/main" val="2222500575"/>
                  </a:ext>
                </a:extLst>
              </a:tr>
            </a:tbl>
          </a:graphicData>
        </a:graphic>
      </p:graphicFrame>
      <p:sp>
        <p:nvSpPr>
          <p:cNvPr id="5" name="TextBox 4">
            <a:extLst>
              <a:ext uri="{FF2B5EF4-FFF2-40B4-BE49-F238E27FC236}">
                <a16:creationId xmlns:a16="http://schemas.microsoft.com/office/drawing/2014/main" id="{F96DD49A-5604-44CA-A33E-443EDB46B380}"/>
              </a:ext>
            </a:extLst>
          </p:cNvPr>
          <p:cNvSpPr txBox="1"/>
          <p:nvPr/>
        </p:nvSpPr>
        <p:spPr>
          <a:xfrm>
            <a:off x="1371600" y="4275667"/>
            <a:ext cx="9601200" cy="923330"/>
          </a:xfrm>
          <a:prstGeom prst="rect">
            <a:avLst/>
          </a:prstGeom>
          <a:noFill/>
        </p:spPr>
        <p:txBody>
          <a:bodyPr wrap="square" rtlCol="0">
            <a:spAutoFit/>
          </a:bodyPr>
          <a:lstStyle/>
          <a:p>
            <a:r>
              <a:rPr lang="en-AU" dirty="0"/>
              <a:t>Alexnet is chosen as the best model as the model performing well when it comes Accuracy and train the shortest time where the others model take much longer times to train. Additionally, it has 8 layers.</a:t>
            </a:r>
          </a:p>
        </p:txBody>
      </p:sp>
      <p:sp>
        <p:nvSpPr>
          <p:cNvPr id="6" name="Rectangle 5">
            <a:extLst>
              <a:ext uri="{FF2B5EF4-FFF2-40B4-BE49-F238E27FC236}">
                <a16:creationId xmlns:a16="http://schemas.microsoft.com/office/drawing/2014/main" id="{6DA069E9-3528-4EB5-B515-B39DAF8E5430}"/>
              </a:ext>
            </a:extLst>
          </p:cNvPr>
          <p:cNvSpPr/>
          <p:nvPr/>
        </p:nvSpPr>
        <p:spPr>
          <a:xfrm>
            <a:off x="1168400" y="2616200"/>
            <a:ext cx="9939867" cy="4741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899188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F24D3-4B9F-4C56-B988-C82342AADB18}"/>
              </a:ext>
            </a:extLst>
          </p:cNvPr>
          <p:cNvSpPr>
            <a:spLocks noGrp="1"/>
          </p:cNvSpPr>
          <p:nvPr>
            <p:ph type="title"/>
          </p:nvPr>
        </p:nvSpPr>
        <p:spPr>
          <a:xfrm>
            <a:off x="1295399" y="247650"/>
            <a:ext cx="9601200" cy="1485900"/>
          </a:xfrm>
        </p:spPr>
        <p:txBody>
          <a:bodyPr/>
          <a:lstStyle/>
          <a:p>
            <a:r>
              <a:rPr lang="en-AU" dirty="0"/>
              <a:t>Alexnet Models Evaluation</a:t>
            </a:r>
          </a:p>
        </p:txBody>
      </p:sp>
      <p:pic>
        <p:nvPicPr>
          <p:cNvPr id="1026" name="Picture 2">
            <a:extLst>
              <a:ext uri="{FF2B5EF4-FFF2-40B4-BE49-F238E27FC236}">
                <a16:creationId xmlns:a16="http://schemas.microsoft.com/office/drawing/2014/main" id="{C2AF60E3-2B2E-47E4-AF24-342770D012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701" y="1521644"/>
            <a:ext cx="10896599" cy="3386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273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A602C-DDB6-40F2-B2C8-A00E38D3C1A1}"/>
              </a:ext>
            </a:extLst>
          </p:cNvPr>
          <p:cNvSpPr>
            <a:spLocks noGrp="1"/>
          </p:cNvSpPr>
          <p:nvPr>
            <p:ph type="title"/>
          </p:nvPr>
        </p:nvSpPr>
        <p:spPr/>
        <p:txBody>
          <a:bodyPr/>
          <a:lstStyle/>
          <a:p>
            <a:r>
              <a:rPr lang="en-AU" dirty="0"/>
              <a:t>Alexnet Prediction Outcome</a:t>
            </a:r>
          </a:p>
        </p:txBody>
      </p:sp>
      <p:sp>
        <p:nvSpPr>
          <p:cNvPr id="5" name="Content Placeholder 4">
            <a:extLst>
              <a:ext uri="{FF2B5EF4-FFF2-40B4-BE49-F238E27FC236}">
                <a16:creationId xmlns:a16="http://schemas.microsoft.com/office/drawing/2014/main" id="{4CC70BC6-9FD3-4D43-A424-B4464E7B4741}"/>
              </a:ext>
            </a:extLst>
          </p:cNvPr>
          <p:cNvSpPr>
            <a:spLocks noGrp="1"/>
          </p:cNvSpPr>
          <p:nvPr>
            <p:ph sz="half" idx="2"/>
          </p:nvPr>
        </p:nvSpPr>
        <p:spPr>
          <a:xfrm>
            <a:off x="1998133" y="5613400"/>
            <a:ext cx="8255000" cy="1117600"/>
          </a:xfrm>
        </p:spPr>
        <p:txBody>
          <a:bodyPr/>
          <a:lstStyle/>
          <a:p>
            <a:r>
              <a:rPr lang="en-AU" dirty="0"/>
              <a:t>Based on insight that we get from this analysis, the CNN Model can predict the name of the person with very minimal misprediction.</a:t>
            </a:r>
          </a:p>
        </p:txBody>
      </p:sp>
      <p:pic>
        <p:nvPicPr>
          <p:cNvPr id="11" name="Content Placeholder 10">
            <a:extLst>
              <a:ext uri="{FF2B5EF4-FFF2-40B4-BE49-F238E27FC236}">
                <a16:creationId xmlns:a16="http://schemas.microsoft.com/office/drawing/2014/main" id="{A4118A2A-B140-401E-8069-1CADBBBE9517}"/>
              </a:ext>
            </a:extLst>
          </p:cNvPr>
          <p:cNvPicPr>
            <a:picLocks noGrp="1" noChangeAspect="1"/>
          </p:cNvPicPr>
          <p:nvPr>
            <p:ph sz="half" idx="1"/>
          </p:nvPr>
        </p:nvPicPr>
        <p:blipFill>
          <a:blip r:embed="rId2"/>
          <a:stretch>
            <a:fillRect/>
          </a:stretch>
        </p:blipFill>
        <p:spPr>
          <a:xfrm>
            <a:off x="2091262" y="1433214"/>
            <a:ext cx="3488268" cy="4137853"/>
          </a:xfrm>
        </p:spPr>
      </p:pic>
      <p:pic>
        <p:nvPicPr>
          <p:cNvPr id="13" name="Picture 12">
            <a:extLst>
              <a:ext uri="{FF2B5EF4-FFF2-40B4-BE49-F238E27FC236}">
                <a16:creationId xmlns:a16="http://schemas.microsoft.com/office/drawing/2014/main" id="{E51E17C9-CC85-410E-B586-0D11D7E4277A}"/>
              </a:ext>
            </a:extLst>
          </p:cNvPr>
          <p:cNvPicPr>
            <a:picLocks noChangeAspect="1"/>
          </p:cNvPicPr>
          <p:nvPr/>
        </p:nvPicPr>
        <p:blipFill>
          <a:blip r:embed="rId3"/>
          <a:stretch>
            <a:fillRect/>
          </a:stretch>
        </p:blipFill>
        <p:spPr>
          <a:xfrm>
            <a:off x="6096000" y="1460362"/>
            <a:ext cx="3420533" cy="4153038"/>
          </a:xfrm>
          <a:prstGeom prst="rect">
            <a:avLst/>
          </a:prstGeom>
        </p:spPr>
      </p:pic>
    </p:spTree>
    <p:extLst>
      <p:ext uri="{BB962C8B-B14F-4D97-AF65-F5344CB8AC3E}">
        <p14:creationId xmlns:p14="http://schemas.microsoft.com/office/powerpoint/2010/main" val="1271758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F5670-62B8-4C00-8383-E001A862F19F}"/>
              </a:ext>
            </a:extLst>
          </p:cNvPr>
          <p:cNvSpPr>
            <a:spLocks noGrp="1"/>
          </p:cNvSpPr>
          <p:nvPr>
            <p:ph type="title"/>
          </p:nvPr>
        </p:nvSpPr>
        <p:spPr>
          <a:xfrm>
            <a:off x="1371600" y="685800"/>
            <a:ext cx="9601200" cy="804333"/>
          </a:xfrm>
        </p:spPr>
        <p:txBody>
          <a:bodyPr/>
          <a:lstStyle/>
          <a:p>
            <a:r>
              <a:rPr lang="en-AU" dirty="0"/>
              <a:t>Summary</a:t>
            </a:r>
          </a:p>
        </p:txBody>
      </p:sp>
      <p:sp>
        <p:nvSpPr>
          <p:cNvPr id="3" name="Content Placeholder 2">
            <a:extLst>
              <a:ext uri="{FF2B5EF4-FFF2-40B4-BE49-F238E27FC236}">
                <a16:creationId xmlns:a16="http://schemas.microsoft.com/office/drawing/2014/main" id="{ADA79DDB-C51E-4CAF-A68C-B6BBA36A6A93}"/>
              </a:ext>
            </a:extLst>
          </p:cNvPr>
          <p:cNvSpPr>
            <a:spLocks noGrp="1"/>
          </p:cNvSpPr>
          <p:nvPr>
            <p:ph idx="1"/>
          </p:nvPr>
        </p:nvSpPr>
        <p:spPr>
          <a:xfrm>
            <a:off x="1371600" y="1638300"/>
            <a:ext cx="9601200" cy="3581400"/>
          </a:xfrm>
        </p:spPr>
        <p:txBody>
          <a:bodyPr>
            <a:normAutofit fontScale="70000" lnSpcReduction="20000"/>
          </a:bodyPr>
          <a:lstStyle/>
          <a:p>
            <a:r>
              <a:rPr lang="en-AU" dirty="0"/>
              <a:t>From the 3 models that have been tested, Alexnet is the best model to name the person in the picture accurately with the minimal loss value and can train in a shorter time than the other model</a:t>
            </a:r>
          </a:p>
          <a:p>
            <a:r>
              <a:rPr lang="en-AU" dirty="0"/>
              <a:t>To solve the problem of unconstrained facial recognition, Viola-Jane Detection were implemented to all of the images to do the face recognition which minimize the error by eliminating the false positive results</a:t>
            </a:r>
          </a:p>
          <a:p>
            <a:r>
              <a:rPr lang="en-AU" dirty="0"/>
              <a:t>Limitations: </a:t>
            </a:r>
          </a:p>
          <a:p>
            <a:pPr lvl="1"/>
            <a:r>
              <a:rPr lang="en-AU" dirty="0"/>
              <a:t>Imbalanced Target as classification 3 which represents George W Bush has the biggest count amongst the other classification</a:t>
            </a:r>
          </a:p>
          <a:p>
            <a:pPr lvl="1"/>
            <a:r>
              <a:rPr lang="en-AU" dirty="0"/>
              <a:t>Not enough groups and groups are represented well such as no </a:t>
            </a:r>
            <a:r>
              <a:rPr lang="en-AU" i="0" dirty="0"/>
              <a:t>children, no babies, no people over 80 and no women</a:t>
            </a:r>
            <a:endParaRPr lang="en-AU" dirty="0"/>
          </a:p>
          <a:p>
            <a:r>
              <a:rPr lang="en-AU" dirty="0"/>
              <a:t>Future Applications:</a:t>
            </a:r>
          </a:p>
          <a:p>
            <a:pPr lvl="1"/>
            <a:r>
              <a:rPr lang="en-AU" i="0" dirty="0"/>
              <a:t>Collecting more observations and groups such as children, babies, people over 80 and women so that way the LFW can provide more evidence that the model is accurate to do face recognition </a:t>
            </a:r>
          </a:p>
          <a:p>
            <a:pPr lvl="1"/>
            <a:r>
              <a:rPr lang="en-AU" i="0" dirty="0"/>
              <a:t>Implementing other CNN Models like Faster R-CNN Resnet V1, </a:t>
            </a:r>
            <a:r>
              <a:rPr lang="en-AU" i="0" dirty="0" err="1"/>
              <a:t>CenterNet</a:t>
            </a:r>
            <a:r>
              <a:rPr lang="en-AU" i="0" dirty="0"/>
              <a:t> Resnet50 V2, and </a:t>
            </a:r>
            <a:r>
              <a:rPr lang="en-AU" i="0" dirty="0" err="1"/>
              <a:t>ResNet</a:t>
            </a:r>
            <a:r>
              <a:rPr lang="en-AU" i="0" dirty="0"/>
              <a:t> 29 and test the CNN Model on the data with additional group types as mentioned above to do the Face Recognition Accuracy.</a:t>
            </a:r>
          </a:p>
        </p:txBody>
      </p:sp>
    </p:spTree>
    <p:extLst>
      <p:ext uri="{BB962C8B-B14F-4D97-AF65-F5344CB8AC3E}">
        <p14:creationId xmlns:p14="http://schemas.microsoft.com/office/powerpoint/2010/main" val="913685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CC3D1-5A07-49F4-A77A-355A2002AA90}"/>
              </a:ext>
            </a:extLst>
          </p:cNvPr>
          <p:cNvSpPr>
            <a:spLocks noGrp="1"/>
          </p:cNvSpPr>
          <p:nvPr>
            <p:ph type="title"/>
          </p:nvPr>
        </p:nvSpPr>
        <p:spPr/>
        <p:txBody>
          <a:bodyPr/>
          <a:lstStyle/>
          <a:p>
            <a:r>
              <a:rPr lang="en-AU" dirty="0"/>
              <a:t>References</a:t>
            </a:r>
          </a:p>
        </p:txBody>
      </p:sp>
      <p:sp>
        <p:nvSpPr>
          <p:cNvPr id="3" name="Vertical Text Placeholder 2">
            <a:extLst>
              <a:ext uri="{FF2B5EF4-FFF2-40B4-BE49-F238E27FC236}">
                <a16:creationId xmlns:a16="http://schemas.microsoft.com/office/drawing/2014/main" id="{AFF51A58-87AB-41BB-87CC-9C17B67068AD}"/>
              </a:ext>
            </a:extLst>
          </p:cNvPr>
          <p:cNvSpPr>
            <a:spLocks noGrp="1"/>
          </p:cNvSpPr>
          <p:nvPr>
            <p:ph type="body" orient="vert" idx="1"/>
          </p:nvPr>
        </p:nvSpPr>
        <p:spPr>
          <a:xfrm rot="16200000">
            <a:off x="4279107" y="-1368161"/>
            <a:ext cx="2880784" cy="8474603"/>
          </a:xfrm>
        </p:spPr>
        <p:txBody>
          <a:bodyPr/>
          <a:lstStyle/>
          <a:p>
            <a:r>
              <a:rPr lang="en-AU" dirty="0">
                <a:hlinkClick r:id="rId2"/>
              </a:rPr>
              <a:t>http://vis-www.cs.umass.edu/lfw/</a:t>
            </a:r>
            <a:endParaRPr lang="en-AU" dirty="0"/>
          </a:p>
          <a:p>
            <a:r>
              <a:rPr lang="en-AU" dirty="0">
                <a:hlinkClick r:id="rId3"/>
              </a:rPr>
              <a:t>https://www.umass.edu/news/article/cics-professor-erik-learned-miller</a:t>
            </a:r>
            <a:endParaRPr lang="en-AU" dirty="0"/>
          </a:p>
          <a:p>
            <a:endParaRPr lang="en-AU" dirty="0"/>
          </a:p>
        </p:txBody>
      </p:sp>
    </p:spTree>
    <p:extLst>
      <p:ext uri="{BB962C8B-B14F-4D97-AF65-F5344CB8AC3E}">
        <p14:creationId xmlns:p14="http://schemas.microsoft.com/office/powerpoint/2010/main" val="2067368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46705-AEC0-4F5E-A7F9-2B195D46297B}"/>
              </a:ext>
            </a:extLst>
          </p:cNvPr>
          <p:cNvSpPr>
            <a:spLocks noGrp="1"/>
          </p:cNvSpPr>
          <p:nvPr>
            <p:ph type="title"/>
          </p:nvPr>
        </p:nvSpPr>
        <p:spPr/>
        <p:txBody>
          <a:bodyPr/>
          <a:lstStyle/>
          <a:p>
            <a:r>
              <a:rPr lang="en-AU" dirty="0"/>
              <a:t>Thank you</a:t>
            </a:r>
          </a:p>
        </p:txBody>
      </p:sp>
      <p:sp>
        <p:nvSpPr>
          <p:cNvPr id="3" name="TextBox 2">
            <a:extLst>
              <a:ext uri="{FF2B5EF4-FFF2-40B4-BE49-F238E27FC236}">
                <a16:creationId xmlns:a16="http://schemas.microsoft.com/office/drawing/2014/main" id="{92C4E913-351D-4256-A4C3-DF4838AE1E81}"/>
              </a:ext>
            </a:extLst>
          </p:cNvPr>
          <p:cNvSpPr txBox="1"/>
          <p:nvPr/>
        </p:nvSpPr>
        <p:spPr>
          <a:xfrm>
            <a:off x="4324329" y="4154097"/>
            <a:ext cx="6053667" cy="584775"/>
          </a:xfrm>
          <a:prstGeom prst="rect">
            <a:avLst/>
          </a:prstGeom>
          <a:noFill/>
        </p:spPr>
        <p:txBody>
          <a:bodyPr wrap="square" rtlCol="0">
            <a:spAutoFit/>
          </a:bodyPr>
          <a:lstStyle/>
          <a:p>
            <a:pPr algn="r"/>
            <a:r>
              <a:rPr lang="en-AU" sz="3200" dirty="0"/>
              <a:t>Any Question?</a:t>
            </a:r>
          </a:p>
        </p:txBody>
      </p:sp>
    </p:spTree>
    <p:extLst>
      <p:ext uri="{BB962C8B-B14F-4D97-AF65-F5344CB8AC3E}">
        <p14:creationId xmlns:p14="http://schemas.microsoft.com/office/powerpoint/2010/main" val="3427672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D48E7-6D90-49BF-B0BB-1932075EF43D}"/>
              </a:ext>
            </a:extLst>
          </p:cNvPr>
          <p:cNvSpPr>
            <a:spLocks noGrp="1"/>
          </p:cNvSpPr>
          <p:nvPr>
            <p:ph type="title"/>
          </p:nvPr>
        </p:nvSpPr>
        <p:spPr/>
        <p:txBody>
          <a:bodyPr/>
          <a:lstStyle/>
          <a:p>
            <a:r>
              <a:rPr lang="en-AU" dirty="0"/>
              <a:t>Bio</a:t>
            </a:r>
          </a:p>
        </p:txBody>
      </p:sp>
      <p:sp>
        <p:nvSpPr>
          <p:cNvPr id="3" name="Content Placeholder 2">
            <a:extLst>
              <a:ext uri="{FF2B5EF4-FFF2-40B4-BE49-F238E27FC236}">
                <a16:creationId xmlns:a16="http://schemas.microsoft.com/office/drawing/2014/main" id="{E603D655-BBD9-4292-9052-B1661B720FEC}"/>
              </a:ext>
            </a:extLst>
          </p:cNvPr>
          <p:cNvSpPr>
            <a:spLocks noGrp="1"/>
          </p:cNvSpPr>
          <p:nvPr>
            <p:ph idx="1"/>
          </p:nvPr>
        </p:nvSpPr>
        <p:spPr>
          <a:xfrm>
            <a:off x="1371600" y="1747520"/>
            <a:ext cx="9321800" cy="4551680"/>
          </a:xfrm>
        </p:spPr>
        <p:txBody>
          <a:bodyPr>
            <a:normAutofit/>
          </a:bodyPr>
          <a:lstStyle/>
          <a:p>
            <a:r>
              <a:rPr lang="en-AU" dirty="0"/>
              <a:t>Darryl Rusli</a:t>
            </a:r>
          </a:p>
          <a:p>
            <a:pPr lvl="1"/>
            <a:r>
              <a:rPr lang="en-AU" dirty="0"/>
              <a:t>Education:</a:t>
            </a:r>
          </a:p>
          <a:p>
            <a:pPr lvl="2"/>
            <a:r>
              <a:rPr lang="en-AU" dirty="0"/>
              <a:t>Certification III at Information Technology at TAFE NSW</a:t>
            </a:r>
          </a:p>
          <a:p>
            <a:pPr lvl="2"/>
            <a:r>
              <a:rPr lang="en-AU" dirty="0"/>
              <a:t>Certification IV at Programming at TAFE NSW</a:t>
            </a:r>
          </a:p>
          <a:p>
            <a:pPr lvl="2"/>
            <a:r>
              <a:rPr lang="en-AU" dirty="0"/>
              <a:t>Certification IV Web Development at TAFE NSW</a:t>
            </a:r>
          </a:p>
          <a:p>
            <a:pPr lvl="2"/>
            <a:r>
              <a:rPr lang="en-AU" dirty="0"/>
              <a:t>Diploma of Web Development at TAFE NSW</a:t>
            </a:r>
          </a:p>
          <a:p>
            <a:pPr lvl="2"/>
            <a:r>
              <a:rPr lang="en-AU" dirty="0"/>
              <a:t>UTS accredited Certification of Data Science at IOD</a:t>
            </a:r>
          </a:p>
          <a:p>
            <a:pPr lvl="1"/>
            <a:r>
              <a:rPr lang="en-AU" dirty="0"/>
              <a:t>Working Experience:</a:t>
            </a:r>
          </a:p>
          <a:p>
            <a:pPr lvl="2"/>
            <a:r>
              <a:rPr lang="en-AU" dirty="0"/>
              <a:t>COVID-19 Administration Support</a:t>
            </a:r>
          </a:p>
          <a:p>
            <a:pPr lvl="3"/>
            <a:r>
              <a:rPr lang="en-AU" dirty="0"/>
              <a:t>November 2020 – (Current)</a:t>
            </a:r>
          </a:p>
        </p:txBody>
      </p:sp>
    </p:spTree>
    <p:extLst>
      <p:ext uri="{BB962C8B-B14F-4D97-AF65-F5344CB8AC3E}">
        <p14:creationId xmlns:p14="http://schemas.microsoft.com/office/powerpoint/2010/main" val="23758990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C732E-E147-4313-8832-F8DF53CC6C5D}"/>
              </a:ext>
            </a:extLst>
          </p:cNvPr>
          <p:cNvSpPr>
            <a:spLocks noGrp="1"/>
          </p:cNvSpPr>
          <p:nvPr>
            <p:ph type="title"/>
          </p:nvPr>
        </p:nvSpPr>
        <p:spPr>
          <a:xfrm>
            <a:off x="1295400" y="262467"/>
            <a:ext cx="9601200" cy="1485900"/>
          </a:xfrm>
        </p:spPr>
        <p:txBody>
          <a:bodyPr/>
          <a:lstStyle/>
          <a:p>
            <a:r>
              <a:rPr lang="en-AU" dirty="0"/>
              <a:t>Data Pipeline</a:t>
            </a:r>
          </a:p>
        </p:txBody>
      </p:sp>
      <p:graphicFrame>
        <p:nvGraphicFramePr>
          <p:cNvPr id="3" name="Diagram 2">
            <a:extLst>
              <a:ext uri="{FF2B5EF4-FFF2-40B4-BE49-F238E27FC236}">
                <a16:creationId xmlns:a16="http://schemas.microsoft.com/office/drawing/2014/main" id="{3655448D-1C0E-4D9E-965D-B3355A776B19}"/>
              </a:ext>
            </a:extLst>
          </p:cNvPr>
          <p:cNvGraphicFramePr/>
          <p:nvPr>
            <p:extLst>
              <p:ext uri="{D42A27DB-BD31-4B8C-83A1-F6EECF244321}">
                <p14:modId xmlns:p14="http://schemas.microsoft.com/office/powerpoint/2010/main" val="2654837046"/>
              </p:ext>
            </p:extLst>
          </p:nvPr>
        </p:nvGraphicFramePr>
        <p:xfrm>
          <a:off x="2543471" y="1005417"/>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02104095"/>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DE30A1-17AD-4902-AE49-9D6443951D7C}"/>
              </a:ext>
            </a:extLst>
          </p:cNvPr>
          <p:cNvSpPr>
            <a:spLocks noGrp="1"/>
          </p:cNvSpPr>
          <p:nvPr>
            <p:ph type="title"/>
          </p:nvPr>
        </p:nvSpPr>
        <p:spPr/>
        <p:txBody>
          <a:bodyPr/>
          <a:lstStyle/>
          <a:p>
            <a:r>
              <a:rPr lang="en-AU" dirty="0"/>
              <a:t>Stakeholders</a:t>
            </a:r>
          </a:p>
        </p:txBody>
      </p:sp>
      <p:sp>
        <p:nvSpPr>
          <p:cNvPr id="9" name="Content Placeholder 8">
            <a:extLst>
              <a:ext uri="{FF2B5EF4-FFF2-40B4-BE49-F238E27FC236}">
                <a16:creationId xmlns:a16="http://schemas.microsoft.com/office/drawing/2014/main" id="{B310F0D7-2E9E-4B39-8A4E-703EA204C4FC}"/>
              </a:ext>
            </a:extLst>
          </p:cNvPr>
          <p:cNvSpPr>
            <a:spLocks noGrp="1"/>
          </p:cNvSpPr>
          <p:nvPr>
            <p:ph idx="1"/>
          </p:nvPr>
        </p:nvSpPr>
        <p:spPr/>
        <p:txBody>
          <a:bodyPr>
            <a:normAutofit/>
          </a:bodyPr>
          <a:lstStyle/>
          <a:p>
            <a:r>
              <a:rPr lang="en-AU" dirty="0"/>
              <a:t>Industry: University of Massachusetts Amherst (College of Information and Computer Sciences)</a:t>
            </a:r>
          </a:p>
          <a:p>
            <a:pPr lvl="1"/>
            <a:endParaRPr lang="en-AU" dirty="0"/>
          </a:p>
          <a:p>
            <a:pPr lvl="1"/>
            <a:endParaRPr lang="en-AU" dirty="0"/>
          </a:p>
          <a:p>
            <a:pPr lvl="1"/>
            <a:endParaRPr lang="en-AU" dirty="0"/>
          </a:p>
          <a:p>
            <a:pPr lvl="1"/>
            <a:endParaRPr lang="en-AU" dirty="0"/>
          </a:p>
          <a:p>
            <a:pPr lvl="1"/>
            <a:endParaRPr lang="en-AU" dirty="0"/>
          </a:p>
          <a:p>
            <a:pPr lvl="1"/>
            <a:r>
              <a:rPr lang="en-AU" dirty="0"/>
              <a:t>Professor: Erik Learned-Miller</a:t>
            </a:r>
          </a:p>
        </p:txBody>
      </p:sp>
      <p:pic>
        <p:nvPicPr>
          <p:cNvPr id="2" name="Picture 1">
            <a:extLst>
              <a:ext uri="{FF2B5EF4-FFF2-40B4-BE49-F238E27FC236}">
                <a16:creationId xmlns:a16="http://schemas.microsoft.com/office/drawing/2014/main" id="{9151F3D1-650D-4ACA-B6C8-4783D95941E6}"/>
              </a:ext>
            </a:extLst>
          </p:cNvPr>
          <p:cNvPicPr>
            <a:picLocks noChangeAspect="1"/>
          </p:cNvPicPr>
          <p:nvPr/>
        </p:nvPicPr>
        <p:blipFill>
          <a:blip r:embed="rId2"/>
          <a:stretch>
            <a:fillRect/>
          </a:stretch>
        </p:blipFill>
        <p:spPr>
          <a:xfrm>
            <a:off x="2372019" y="3277406"/>
            <a:ext cx="1752600" cy="1352550"/>
          </a:xfrm>
          <a:prstGeom prst="rect">
            <a:avLst/>
          </a:prstGeom>
        </p:spPr>
      </p:pic>
    </p:spTree>
    <p:extLst>
      <p:ext uri="{BB962C8B-B14F-4D97-AF65-F5344CB8AC3E}">
        <p14:creationId xmlns:p14="http://schemas.microsoft.com/office/powerpoint/2010/main" val="3855922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86D87-49EE-4F1D-B0DF-C6BDB1BAA420}"/>
              </a:ext>
            </a:extLst>
          </p:cNvPr>
          <p:cNvSpPr>
            <a:spLocks noGrp="1"/>
          </p:cNvSpPr>
          <p:nvPr>
            <p:ph type="title"/>
          </p:nvPr>
        </p:nvSpPr>
        <p:spPr/>
        <p:txBody>
          <a:bodyPr/>
          <a:lstStyle/>
          <a:p>
            <a:r>
              <a:rPr lang="en-AU" dirty="0"/>
              <a:t>University of Massachusetts Amherst CICS</a:t>
            </a:r>
          </a:p>
        </p:txBody>
      </p:sp>
      <p:sp>
        <p:nvSpPr>
          <p:cNvPr id="3" name="Content Placeholder 2">
            <a:extLst>
              <a:ext uri="{FF2B5EF4-FFF2-40B4-BE49-F238E27FC236}">
                <a16:creationId xmlns:a16="http://schemas.microsoft.com/office/drawing/2014/main" id="{EC2150ED-88C4-4E94-A5D3-5987C52B41E7}"/>
              </a:ext>
            </a:extLst>
          </p:cNvPr>
          <p:cNvSpPr>
            <a:spLocks noGrp="1"/>
          </p:cNvSpPr>
          <p:nvPr>
            <p:ph idx="1"/>
          </p:nvPr>
        </p:nvSpPr>
        <p:spPr/>
        <p:txBody>
          <a:bodyPr/>
          <a:lstStyle/>
          <a:p>
            <a:r>
              <a:rPr lang="en-AU" dirty="0"/>
              <a:t>College of Information and Computer Sciences, Professor have received the Award of Mark </a:t>
            </a:r>
            <a:r>
              <a:rPr lang="en-AU" dirty="0" err="1"/>
              <a:t>Ervingham</a:t>
            </a:r>
            <a:r>
              <a:rPr lang="en-AU" dirty="0"/>
              <a:t> Award from ICCV sponsored by IEEE</a:t>
            </a:r>
          </a:p>
          <a:p>
            <a:r>
              <a:rPr lang="en-AU" dirty="0"/>
              <a:t>The award is given once a year by the Technical Committee on Patten Analysis and Machine Intelligence of the IEEE Computer society.</a:t>
            </a:r>
          </a:p>
          <a:p>
            <a:r>
              <a:rPr lang="en-AU" dirty="0"/>
              <a:t>The Research Team Members Learned-Miller, Gary B Huang, Berg received the award for developing the Labelled Faces in the Wild</a:t>
            </a:r>
          </a:p>
          <a:p>
            <a:r>
              <a:rPr lang="en-AU" dirty="0"/>
              <a:t>The Dataset have been used by known establish company like google and face to test face-recognition accuracy</a:t>
            </a:r>
          </a:p>
        </p:txBody>
      </p:sp>
    </p:spTree>
    <p:extLst>
      <p:ext uri="{BB962C8B-B14F-4D97-AF65-F5344CB8AC3E}">
        <p14:creationId xmlns:p14="http://schemas.microsoft.com/office/powerpoint/2010/main" val="42845510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984EA-551E-4D85-A8BE-69720DDB6843}"/>
              </a:ext>
            </a:extLst>
          </p:cNvPr>
          <p:cNvSpPr>
            <a:spLocks noGrp="1"/>
          </p:cNvSpPr>
          <p:nvPr>
            <p:ph type="title"/>
          </p:nvPr>
        </p:nvSpPr>
        <p:spPr>
          <a:xfrm>
            <a:off x="723899" y="685800"/>
            <a:ext cx="4979049" cy="524933"/>
          </a:xfrm>
        </p:spPr>
        <p:txBody>
          <a:bodyPr>
            <a:normAutofit fontScale="90000"/>
          </a:bodyPr>
          <a:lstStyle/>
          <a:p>
            <a:r>
              <a:rPr lang="en-AU" dirty="0"/>
              <a:t>Labelled Faces in the Wild</a:t>
            </a:r>
          </a:p>
        </p:txBody>
      </p:sp>
      <p:sp>
        <p:nvSpPr>
          <p:cNvPr id="3" name="Content Placeholder 2">
            <a:extLst>
              <a:ext uri="{FF2B5EF4-FFF2-40B4-BE49-F238E27FC236}">
                <a16:creationId xmlns:a16="http://schemas.microsoft.com/office/drawing/2014/main" id="{C829F8CF-4ADE-41C2-A1F3-319E0948015A}"/>
              </a:ext>
            </a:extLst>
          </p:cNvPr>
          <p:cNvSpPr>
            <a:spLocks noGrp="1"/>
          </p:cNvSpPr>
          <p:nvPr>
            <p:ph type="body" sz="half" idx="2"/>
          </p:nvPr>
        </p:nvSpPr>
        <p:spPr>
          <a:xfrm>
            <a:off x="190500" y="2146615"/>
            <a:ext cx="3855720" cy="4711385"/>
          </a:xfrm>
        </p:spPr>
        <p:txBody>
          <a:bodyPr>
            <a:normAutofit/>
          </a:bodyPr>
          <a:lstStyle/>
          <a:p>
            <a:pPr marL="742950" lvl="1" indent="-285750">
              <a:buFont typeface="Arial" panose="020B0604020202020204" pitchFamily="34" charset="0"/>
              <a:buChar char="•"/>
            </a:pPr>
            <a:r>
              <a:rPr lang="en-US" dirty="0"/>
              <a:t>The purpose of the data is for face verification and study the unconstrained face recognition. As it is viewed one of the most fundamental face recognition problem </a:t>
            </a:r>
          </a:p>
          <a:p>
            <a:pPr marL="742950" lvl="1" indent="-285750">
              <a:buFont typeface="Arial" panose="020B0604020202020204" pitchFamily="34" charset="0"/>
              <a:buChar char="•"/>
            </a:pPr>
            <a:r>
              <a:rPr lang="en-US" dirty="0"/>
              <a:t>The data contain more than 13,000 images collected from the web with the name of the person pictured. </a:t>
            </a:r>
          </a:p>
          <a:p>
            <a:pPr marL="742950" lvl="1" indent="-285750">
              <a:buFont typeface="Arial" panose="020B0604020202020204" pitchFamily="34" charset="0"/>
              <a:buChar char="•"/>
            </a:pPr>
            <a:r>
              <a:rPr lang="en-US" dirty="0"/>
              <a:t>Furthermore, it is also published to assist research community making advances in face verification.</a:t>
            </a:r>
            <a:endParaRPr lang="en-AU" dirty="0"/>
          </a:p>
          <a:p>
            <a:pPr marL="742950" lvl="1" indent="-285750">
              <a:buFont typeface="Arial" panose="020B0604020202020204" pitchFamily="34" charset="0"/>
              <a:buChar char="•"/>
            </a:pPr>
            <a:r>
              <a:rPr lang="en-AU" dirty="0"/>
              <a:t>Each face has been labelled with name of the person required</a:t>
            </a:r>
          </a:p>
          <a:p>
            <a:pPr marL="742950" lvl="1" indent="-285750">
              <a:buFont typeface="Arial" panose="020B0604020202020204" pitchFamily="34" charset="0"/>
              <a:buChar char="•"/>
            </a:pPr>
            <a:endParaRPr lang="en-AU" dirty="0"/>
          </a:p>
          <a:p>
            <a:pPr marL="742950" lvl="1" indent="-285750">
              <a:buFont typeface="Arial" panose="020B0604020202020204" pitchFamily="34" charset="0"/>
              <a:buChar char="•"/>
            </a:pPr>
            <a:endParaRPr lang="en-AU" dirty="0"/>
          </a:p>
        </p:txBody>
      </p:sp>
      <p:pic>
        <p:nvPicPr>
          <p:cNvPr id="4" name="Picture 3">
            <a:extLst>
              <a:ext uri="{FF2B5EF4-FFF2-40B4-BE49-F238E27FC236}">
                <a16:creationId xmlns:a16="http://schemas.microsoft.com/office/drawing/2014/main" id="{F9B8564B-31D9-498C-95C2-DC885A6D3154}"/>
              </a:ext>
            </a:extLst>
          </p:cNvPr>
          <p:cNvPicPr>
            <a:picLocks noChangeAspect="1"/>
          </p:cNvPicPr>
          <p:nvPr/>
        </p:nvPicPr>
        <p:blipFill>
          <a:blip r:embed="rId2"/>
          <a:stretch>
            <a:fillRect/>
          </a:stretch>
        </p:blipFill>
        <p:spPr>
          <a:xfrm>
            <a:off x="6375400" y="762000"/>
            <a:ext cx="4979049" cy="5334000"/>
          </a:xfrm>
          <a:prstGeom prst="rect">
            <a:avLst/>
          </a:prstGeom>
        </p:spPr>
      </p:pic>
    </p:spTree>
    <p:extLst>
      <p:ext uri="{BB962C8B-B14F-4D97-AF65-F5344CB8AC3E}">
        <p14:creationId xmlns:p14="http://schemas.microsoft.com/office/powerpoint/2010/main" val="1724728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00B3F-A6F4-419B-8E5F-6D6AA1BCD9D8}"/>
              </a:ext>
            </a:extLst>
          </p:cNvPr>
          <p:cNvSpPr>
            <a:spLocks noGrp="1"/>
          </p:cNvSpPr>
          <p:nvPr>
            <p:ph type="title"/>
          </p:nvPr>
        </p:nvSpPr>
        <p:spPr/>
        <p:txBody>
          <a:bodyPr/>
          <a:lstStyle/>
          <a:p>
            <a:r>
              <a:rPr lang="en-AU" dirty="0"/>
              <a:t>Questions</a:t>
            </a:r>
          </a:p>
        </p:txBody>
      </p:sp>
      <p:sp>
        <p:nvSpPr>
          <p:cNvPr id="3" name="Content Placeholder 2">
            <a:extLst>
              <a:ext uri="{FF2B5EF4-FFF2-40B4-BE49-F238E27FC236}">
                <a16:creationId xmlns:a16="http://schemas.microsoft.com/office/drawing/2014/main" id="{D560E73A-B7D9-49FB-BD9C-94DA1DA2C796}"/>
              </a:ext>
            </a:extLst>
          </p:cNvPr>
          <p:cNvSpPr>
            <a:spLocks noGrp="1"/>
          </p:cNvSpPr>
          <p:nvPr>
            <p:ph idx="1"/>
          </p:nvPr>
        </p:nvSpPr>
        <p:spPr>
          <a:xfrm>
            <a:off x="1371600" y="1479176"/>
            <a:ext cx="9601200" cy="3581400"/>
          </a:xfrm>
        </p:spPr>
        <p:txBody>
          <a:bodyPr/>
          <a:lstStyle/>
          <a:p>
            <a:r>
              <a:rPr lang="en-AU" dirty="0"/>
              <a:t>Business Question</a:t>
            </a:r>
          </a:p>
          <a:p>
            <a:pPr lvl="1"/>
            <a:r>
              <a:rPr lang="en-AU" dirty="0"/>
              <a:t>How to solve the problem of unconstrained face recognition.</a:t>
            </a:r>
          </a:p>
          <a:p>
            <a:pPr lvl="2"/>
            <a:r>
              <a:rPr lang="en-AU" dirty="0"/>
              <a:t>Why asking this question:</a:t>
            </a:r>
          </a:p>
          <a:p>
            <a:pPr lvl="3"/>
            <a:r>
              <a:rPr lang="en-AU" dirty="0"/>
              <a:t>Unconstrained face recognition is one of the fundamental face recognition problem</a:t>
            </a:r>
          </a:p>
          <a:p>
            <a:r>
              <a:rPr lang="en-AU" dirty="0"/>
              <a:t>Data Question</a:t>
            </a:r>
          </a:p>
          <a:p>
            <a:pPr lvl="1"/>
            <a:r>
              <a:rPr lang="en-AU" dirty="0"/>
              <a:t>What model that can also help to name the person on the photo correctly</a:t>
            </a:r>
          </a:p>
        </p:txBody>
      </p:sp>
      <p:sp>
        <p:nvSpPr>
          <p:cNvPr id="11" name="TextBox 10">
            <a:extLst>
              <a:ext uri="{FF2B5EF4-FFF2-40B4-BE49-F238E27FC236}">
                <a16:creationId xmlns:a16="http://schemas.microsoft.com/office/drawing/2014/main" id="{494E0243-63C5-4575-906A-BBF12DA12444}"/>
              </a:ext>
            </a:extLst>
          </p:cNvPr>
          <p:cNvSpPr txBox="1"/>
          <p:nvPr/>
        </p:nvSpPr>
        <p:spPr>
          <a:xfrm>
            <a:off x="3794760" y="6439796"/>
            <a:ext cx="5212080" cy="230832"/>
          </a:xfrm>
          <a:prstGeom prst="rect">
            <a:avLst/>
          </a:prstGeom>
          <a:noFill/>
        </p:spPr>
        <p:txBody>
          <a:bodyPr wrap="square" rtlCol="0">
            <a:spAutoFit/>
          </a:bodyPr>
          <a:lstStyle/>
          <a:p>
            <a:endParaRPr lang="en-AU" sz="900" dirty="0"/>
          </a:p>
        </p:txBody>
      </p:sp>
    </p:spTree>
    <p:extLst>
      <p:ext uri="{BB962C8B-B14F-4D97-AF65-F5344CB8AC3E}">
        <p14:creationId xmlns:p14="http://schemas.microsoft.com/office/powerpoint/2010/main" val="312652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705B9-A7B4-45B0-8F67-BD51430ADE29}"/>
              </a:ext>
            </a:extLst>
          </p:cNvPr>
          <p:cNvSpPr>
            <a:spLocks noGrp="1"/>
          </p:cNvSpPr>
          <p:nvPr>
            <p:ph type="title"/>
          </p:nvPr>
        </p:nvSpPr>
        <p:spPr/>
        <p:txBody>
          <a:bodyPr/>
          <a:lstStyle/>
          <a:p>
            <a:r>
              <a:rPr lang="en-AU" dirty="0"/>
              <a:t>Dataset Description</a:t>
            </a:r>
          </a:p>
        </p:txBody>
      </p:sp>
      <p:sp>
        <p:nvSpPr>
          <p:cNvPr id="3" name="Content Placeholder 2">
            <a:extLst>
              <a:ext uri="{FF2B5EF4-FFF2-40B4-BE49-F238E27FC236}">
                <a16:creationId xmlns:a16="http://schemas.microsoft.com/office/drawing/2014/main" id="{BB8B9867-FD03-497F-90C3-E2D15215DE8F}"/>
              </a:ext>
            </a:extLst>
          </p:cNvPr>
          <p:cNvSpPr>
            <a:spLocks noGrp="1"/>
          </p:cNvSpPr>
          <p:nvPr>
            <p:ph idx="1"/>
          </p:nvPr>
        </p:nvSpPr>
        <p:spPr>
          <a:xfrm>
            <a:off x="1371600" y="1499347"/>
            <a:ext cx="6265333" cy="4368053"/>
          </a:xfrm>
        </p:spPr>
        <p:txBody>
          <a:bodyPr>
            <a:normAutofit fontScale="70000" lnSpcReduction="20000"/>
          </a:bodyPr>
          <a:lstStyle/>
          <a:p>
            <a:r>
              <a:rPr lang="en-AU" dirty="0"/>
              <a:t>Name of the Dataset: Labelled Face in the Wild</a:t>
            </a:r>
          </a:p>
          <a:p>
            <a:pPr lvl="1"/>
            <a:r>
              <a:rPr lang="en-AU" i="0" dirty="0"/>
              <a:t>The data was developed by Researcher at University of Massachusetts Amherst CICS</a:t>
            </a:r>
          </a:p>
          <a:p>
            <a:pPr lvl="2"/>
            <a:r>
              <a:rPr lang="en-AU" i="0" dirty="0"/>
              <a:t>Tara Berg</a:t>
            </a:r>
          </a:p>
          <a:p>
            <a:pPr lvl="2"/>
            <a:r>
              <a:rPr lang="en-AU" i="0" dirty="0"/>
              <a:t>Gary B Huang</a:t>
            </a:r>
          </a:p>
          <a:p>
            <a:pPr lvl="1"/>
            <a:r>
              <a:rPr lang="en-AU" i="0" dirty="0"/>
              <a:t>All of the images have different angle, expression, pose, resolution and brightness</a:t>
            </a:r>
          </a:p>
          <a:p>
            <a:pPr lvl="1"/>
            <a:r>
              <a:rPr lang="en-AU" i="0" dirty="0"/>
              <a:t>Dataset contains</a:t>
            </a:r>
          </a:p>
          <a:p>
            <a:pPr lvl="2"/>
            <a:r>
              <a:rPr lang="en-AU" dirty="0"/>
              <a:t>7 different type of people (Target/Class): Ariel Sharon, Colin Powel, Donald Rumsfeld, George W Bush, Gerhard Schroeder, Hugo Chavez, Tony Blair</a:t>
            </a:r>
          </a:p>
          <a:p>
            <a:pPr lvl="2"/>
            <a:r>
              <a:rPr lang="en-AU" dirty="0"/>
              <a:t>Height: 298</a:t>
            </a:r>
          </a:p>
          <a:p>
            <a:pPr lvl="2"/>
            <a:r>
              <a:rPr lang="en-AU" dirty="0"/>
              <a:t>Width: 224</a:t>
            </a:r>
          </a:p>
          <a:p>
            <a:pPr lvl="2"/>
            <a:r>
              <a:rPr lang="en-AU" dirty="0"/>
              <a:t>Samples: 1288 samples</a:t>
            </a:r>
          </a:p>
          <a:p>
            <a:pPr lvl="2"/>
            <a:r>
              <a:rPr lang="en-AU" dirty="0"/>
              <a:t>Training: 966</a:t>
            </a:r>
          </a:p>
          <a:p>
            <a:pPr lvl="2"/>
            <a:r>
              <a:rPr lang="en-AU" dirty="0"/>
              <a:t>Test: 322</a:t>
            </a:r>
          </a:p>
          <a:p>
            <a:pPr lvl="2"/>
            <a:r>
              <a:rPr lang="en-AU" dirty="0"/>
              <a:t>Greyscale</a:t>
            </a:r>
          </a:p>
          <a:p>
            <a:pPr lvl="1"/>
            <a:endParaRPr lang="en-AU" dirty="0"/>
          </a:p>
          <a:p>
            <a:pPr lvl="1"/>
            <a:r>
              <a:rPr lang="en-AU" i="0" dirty="0"/>
              <a:t>Source</a:t>
            </a:r>
            <a:r>
              <a:rPr lang="en-AU" dirty="0"/>
              <a:t>: </a:t>
            </a:r>
            <a:r>
              <a:rPr lang="en-AU" i="0" dirty="0"/>
              <a:t>University of Massachusetts Amherst CICS</a:t>
            </a:r>
            <a:endParaRPr lang="en-AU" dirty="0"/>
          </a:p>
          <a:p>
            <a:pPr lvl="2"/>
            <a:endParaRPr lang="en-AU" dirty="0"/>
          </a:p>
          <a:p>
            <a:pPr marL="987552" lvl="2" indent="0">
              <a:buNone/>
            </a:pPr>
            <a:endParaRPr lang="en-AU" dirty="0"/>
          </a:p>
        </p:txBody>
      </p:sp>
    </p:spTree>
    <p:extLst>
      <p:ext uri="{BB962C8B-B14F-4D97-AF65-F5344CB8AC3E}">
        <p14:creationId xmlns:p14="http://schemas.microsoft.com/office/powerpoint/2010/main" val="1533464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CC6A0-F3FE-403B-ADB6-2B1B229565E3}"/>
              </a:ext>
            </a:extLst>
          </p:cNvPr>
          <p:cNvSpPr>
            <a:spLocks noGrp="1"/>
          </p:cNvSpPr>
          <p:nvPr>
            <p:ph type="title"/>
          </p:nvPr>
        </p:nvSpPr>
        <p:spPr/>
        <p:txBody>
          <a:bodyPr/>
          <a:lstStyle/>
          <a:p>
            <a:r>
              <a:rPr lang="en-AU" dirty="0"/>
              <a:t>Exploratory Data Analysis</a:t>
            </a:r>
          </a:p>
        </p:txBody>
      </p:sp>
      <p:sp>
        <p:nvSpPr>
          <p:cNvPr id="3" name="Content Placeholder 2">
            <a:extLst>
              <a:ext uri="{FF2B5EF4-FFF2-40B4-BE49-F238E27FC236}">
                <a16:creationId xmlns:a16="http://schemas.microsoft.com/office/drawing/2014/main" id="{5F74CC25-5ECF-4595-B68A-59624B7202AC}"/>
              </a:ext>
            </a:extLst>
          </p:cNvPr>
          <p:cNvSpPr>
            <a:spLocks noGrp="1"/>
          </p:cNvSpPr>
          <p:nvPr>
            <p:ph idx="1"/>
          </p:nvPr>
        </p:nvSpPr>
        <p:spPr>
          <a:xfrm>
            <a:off x="1219200" y="1532466"/>
            <a:ext cx="9601200" cy="3581400"/>
          </a:xfrm>
        </p:spPr>
        <p:txBody>
          <a:bodyPr/>
          <a:lstStyle/>
          <a:p>
            <a:r>
              <a:rPr lang="en-AU" dirty="0"/>
              <a:t>The only limitation about the data is that target is imbalanced as classification 3 which represents George W Bush cover the majority of the whole data</a:t>
            </a:r>
          </a:p>
          <a:p>
            <a:endParaRPr lang="en-AU" dirty="0"/>
          </a:p>
        </p:txBody>
      </p:sp>
      <p:pic>
        <p:nvPicPr>
          <p:cNvPr id="1026" name="Picture 2">
            <a:extLst>
              <a:ext uri="{FF2B5EF4-FFF2-40B4-BE49-F238E27FC236}">
                <a16:creationId xmlns:a16="http://schemas.microsoft.com/office/drawing/2014/main" id="{9F291376-7210-4392-AC96-DD8D4F7FE5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1375" y="2366434"/>
            <a:ext cx="5749825" cy="418676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4">
            <a:extLst>
              <a:ext uri="{FF2B5EF4-FFF2-40B4-BE49-F238E27FC236}">
                <a16:creationId xmlns:a16="http://schemas.microsoft.com/office/drawing/2014/main" id="{31D002F0-C9D3-4143-9362-CEA01D44EAB9}"/>
              </a:ext>
            </a:extLst>
          </p:cNvPr>
          <p:cNvGraphicFramePr>
            <a:graphicFrameLocks noGrp="1"/>
          </p:cNvGraphicFramePr>
          <p:nvPr>
            <p:extLst>
              <p:ext uri="{D42A27DB-BD31-4B8C-83A1-F6EECF244321}">
                <p14:modId xmlns:p14="http://schemas.microsoft.com/office/powerpoint/2010/main" val="3468071445"/>
              </p:ext>
            </p:extLst>
          </p:nvPr>
        </p:nvGraphicFramePr>
        <p:xfrm>
          <a:off x="7298266" y="2408767"/>
          <a:ext cx="3979334" cy="3959015"/>
        </p:xfrm>
        <a:graphic>
          <a:graphicData uri="http://schemas.openxmlformats.org/drawingml/2006/table">
            <a:tbl>
              <a:tblPr firstRow="1" bandRow="1">
                <a:tableStyleId>{5C22544A-7EE6-4342-B048-85BDC9FD1C3A}</a:tableStyleId>
              </a:tblPr>
              <a:tblGrid>
                <a:gridCol w="1989667">
                  <a:extLst>
                    <a:ext uri="{9D8B030D-6E8A-4147-A177-3AD203B41FA5}">
                      <a16:colId xmlns:a16="http://schemas.microsoft.com/office/drawing/2014/main" val="1545041470"/>
                    </a:ext>
                  </a:extLst>
                </a:gridCol>
                <a:gridCol w="1989667">
                  <a:extLst>
                    <a:ext uri="{9D8B030D-6E8A-4147-A177-3AD203B41FA5}">
                      <a16:colId xmlns:a16="http://schemas.microsoft.com/office/drawing/2014/main" val="3686169521"/>
                    </a:ext>
                  </a:extLst>
                </a:gridCol>
              </a:tblGrid>
              <a:tr h="469295">
                <a:tc>
                  <a:txBody>
                    <a:bodyPr/>
                    <a:lstStyle/>
                    <a:p>
                      <a:r>
                        <a:rPr lang="en-AU" dirty="0"/>
                        <a:t>Classification</a:t>
                      </a:r>
                    </a:p>
                  </a:txBody>
                  <a:tcPr/>
                </a:tc>
                <a:tc>
                  <a:txBody>
                    <a:bodyPr/>
                    <a:lstStyle/>
                    <a:p>
                      <a:r>
                        <a:rPr lang="en-AU" dirty="0"/>
                        <a:t>Target Name</a:t>
                      </a:r>
                    </a:p>
                  </a:txBody>
                  <a:tcPr/>
                </a:tc>
                <a:extLst>
                  <a:ext uri="{0D108BD9-81ED-4DB2-BD59-A6C34878D82A}">
                    <a16:rowId xmlns:a16="http://schemas.microsoft.com/office/drawing/2014/main" val="3131949023"/>
                  </a:ext>
                </a:extLst>
              </a:tr>
              <a:tr h="469295">
                <a:tc>
                  <a:txBody>
                    <a:bodyPr/>
                    <a:lstStyle/>
                    <a:p>
                      <a:r>
                        <a:rPr lang="en-AU" dirty="0"/>
                        <a:t>0</a:t>
                      </a:r>
                    </a:p>
                  </a:txBody>
                  <a:tcPr/>
                </a:tc>
                <a:tc>
                  <a:txBody>
                    <a:bodyPr/>
                    <a:lstStyle/>
                    <a:p>
                      <a:r>
                        <a:rPr lang="en-AU" dirty="0"/>
                        <a:t>Ariel Sharon</a:t>
                      </a:r>
                    </a:p>
                  </a:txBody>
                  <a:tcPr/>
                </a:tc>
                <a:extLst>
                  <a:ext uri="{0D108BD9-81ED-4DB2-BD59-A6C34878D82A}">
                    <a16:rowId xmlns:a16="http://schemas.microsoft.com/office/drawing/2014/main" val="2725730442"/>
                  </a:ext>
                </a:extLst>
              </a:tr>
              <a:tr h="500744">
                <a:tc>
                  <a:txBody>
                    <a:bodyPr/>
                    <a:lstStyle/>
                    <a:p>
                      <a:r>
                        <a:rPr lang="en-AU" dirty="0"/>
                        <a:t>1</a:t>
                      </a:r>
                    </a:p>
                  </a:txBody>
                  <a:tcPr/>
                </a:tc>
                <a:tc>
                  <a:txBody>
                    <a:bodyPr/>
                    <a:lstStyle/>
                    <a:p>
                      <a:r>
                        <a:rPr lang="en-AU" dirty="0"/>
                        <a:t>Colin Powell</a:t>
                      </a:r>
                    </a:p>
                  </a:txBody>
                  <a:tcPr/>
                </a:tc>
                <a:extLst>
                  <a:ext uri="{0D108BD9-81ED-4DB2-BD59-A6C34878D82A}">
                    <a16:rowId xmlns:a16="http://schemas.microsoft.com/office/drawing/2014/main" val="1830296298"/>
                  </a:ext>
                </a:extLst>
              </a:tr>
              <a:tr h="471716">
                <a:tc>
                  <a:txBody>
                    <a:bodyPr/>
                    <a:lstStyle/>
                    <a:p>
                      <a:r>
                        <a:rPr lang="en-AU" dirty="0"/>
                        <a:t>2</a:t>
                      </a:r>
                    </a:p>
                  </a:txBody>
                  <a:tcPr/>
                </a:tc>
                <a:tc>
                  <a:txBody>
                    <a:bodyPr/>
                    <a:lstStyle/>
                    <a:p>
                      <a:r>
                        <a:rPr lang="en-AU" dirty="0"/>
                        <a:t>Donald Rumsfeld</a:t>
                      </a:r>
                    </a:p>
                  </a:txBody>
                  <a:tcPr/>
                </a:tc>
                <a:extLst>
                  <a:ext uri="{0D108BD9-81ED-4DB2-BD59-A6C34878D82A}">
                    <a16:rowId xmlns:a16="http://schemas.microsoft.com/office/drawing/2014/main" val="3550731687"/>
                  </a:ext>
                </a:extLst>
              </a:tr>
              <a:tr h="469295">
                <a:tc>
                  <a:txBody>
                    <a:bodyPr/>
                    <a:lstStyle/>
                    <a:p>
                      <a:r>
                        <a:rPr lang="en-AU" dirty="0"/>
                        <a:t>3</a:t>
                      </a:r>
                    </a:p>
                  </a:txBody>
                  <a:tcPr/>
                </a:tc>
                <a:tc>
                  <a:txBody>
                    <a:bodyPr/>
                    <a:lstStyle/>
                    <a:p>
                      <a:r>
                        <a:rPr lang="en-AU" dirty="0"/>
                        <a:t>George W Bush</a:t>
                      </a:r>
                    </a:p>
                  </a:txBody>
                  <a:tcPr/>
                </a:tc>
                <a:extLst>
                  <a:ext uri="{0D108BD9-81ED-4DB2-BD59-A6C34878D82A}">
                    <a16:rowId xmlns:a16="http://schemas.microsoft.com/office/drawing/2014/main" val="2069265328"/>
                  </a:ext>
                </a:extLst>
              </a:tr>
              <a:tr h="469295">
                <a:tc>
                  <a:txBody>
                    <a:bodyPr/>
                    <a:lstStyle/>
                    <a:p>
                      <a:r>
                        <a:rPr lang="en-AU" dirty="0"/>
                        <a:t>4</a:t>
                      </a:r>
                    </a:p>
                  </a:txBody>
                  <a:tcPr/>
                </a:tc>
                <a:tc>
                  <a:txBody>
                    <a:bodyPr/>
                    <a:lstStyle/>
                    <a:p>
                      <a:r>
                        <a:rPr lang="en-AU" dirty="0"/>
                        <a:t>Gerhard Schroeder</a:t>
                      </a:r>
                    </a:p>
                  </a:txBody>
                  <a:tcPr/>
                </a:tc>
                <a:extLst>
                  <a:ext uri="{0D108BD9-81ED-4DB2-BD59-A6C34878D82A}">
                    <a16:rowId xmlns:a16="http://schemas.microsoft.com/office/drawing/2014/main" val="2931551361"/>
                  </a:ext>
                </a:extLst>
              </a:tr>
              <a:tr h="469295">
                <a:tc>
                  <a:txBody>
                    <a:bodyPr/>
                    <a:lstStyle/>
                    <a:p>
                      <a:r>
                        <a:rPr lang="en-AU" dirty="0"/>
                        <a:t>5</a:t>
                      </a:r>
                    </a:p>
                  </a:txBody>
                  <a:tcPr/>
                </a:tc>
                <a:tc>
                  <a:txBody>
                    <a:bodyPr/>
                    <a:lstStyle/>
                    <a:p>
                      <a:r>
                        <a:rPr lang="en-AU" dirty="0"/>
                        <a:t>Hugo Chavez</a:t>
                      </a:r>
                    </a:p>
                  </a:txBody>
                  <a:tcPr/>
                </a:tc>
                <a:extLst>
                  <a:ext uri="{0D108BD9-81ED-4DB2-BD59-A6C34878D82A}">
                    <a16:rowId xmlns:a16="http://schemas.microsoft.com/office/drawing/2014/main" val="991190034"/>
                  </a:ext>
                </a:extLst>
              </a:tr>
              <a:tr h="469295">
                <a:tc>
                  <a:txBody>
                    <a:bodyPr/>
                    <a:lstStyle/>
                    <a:p>
                      <a:r>
                        <a:rPr lang="en-AU" dirty="0"/>
                        <a:t>6</a:t>
                      </a:r>
                    </a:p>
                  </a:txBody>
                  <a:tcPr/>
                </a:tc>
                <a:tc>
                  <a:txBody>
                    <a:bodyPr/>
                    <a:lstStyle/>
                    <a:p>
                      <a:r>
                        <a:rPr lang="en-AU" dirty="0"/>
                        <a:t>Tony Blair</a:t>
                      </a:r>
                    </a:p>
                  </a:txBody>
                  <a:tcPr/>
                </a:tc>
                <a:extLst>
                  <a:ext uri="{0D108BD9-81ED-4DB2-BD59-A6C34878D82A}">
                    <a16:rowId xmlns:a16="http://schemas.microsoft.com/office/drawing/2014/main" val="109429677"/>
                  </a:ext>
                </a:extLst>
              </a:tr>
            </a:tbl>
          </a:graphicData>
        </a:graphic>
      </p:graphicFrame>
      <p:sp>
        <p:nvSpPr>
          <p:cNvPr id="5" name="Rectangle 4">
            <a:extLst>
              <a:ext uri="{FF2B5EF4-FFF2-40B4-BE49-F238E27FC236}">
                <a16:creationId xmlns:a16="http://schemas.microsoft.com/office/drawing/2014/main" id="{ABE4BA5E-5CE2-4546-8363-7979BBCF5FE9}"/>
              </a:ext>
            </a:extLst>
          </p:cNvPr>
          <p:cNvSpPr/>
          <p:nvPr/>
        </p:nvSpPr>
        <p:spPr>
          <a:xfrm>
            <a:off x="7061200" y="4182533"/>
            <a:ext cx="4563533" cy="6604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194567048"/>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4630</TotalTime>
  <Words>821</Words>
  <Application>Microsoft Office PowerPoint</Application>
  <PresentationFormat>Widescreen</PresentationFormat>
  <Paragraphs>124</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Franklin Gothic Book</vt:lpstr>
      <vt:lpstr>Crop</vt:lpstr>
      <vt:lpstr>Labelled face in the wild Prediction</vt:lpstr>
      <vt:lpstr>Bio</vt:lpstr>
      <vt:lpstr>Data Pipeline</vt:lpstr>
      <vt:lpstr>Stakeholders</vt:lpstr>
      <vt:lpstr>University of Massachusetts Amherst CICS</vt:lpstr>
      <vt:lpstr>Labelled Faces in the Wild</vt:lpstr>
      <vt:lpstr>Questions</vt:lpstr>
      <vt:lpstr>Dataset Description</vt:lpstr>
      <vt:lpstr>Exploratory Data Analysis</vt:lpstr>
      <vt:lpstr>Image Pre-processing</vt:lpstr>
      <vt:lpstr>Tested Models</vt:lpstr>
      <vt:lpstr>Model Recommendation</vt:lpstr>
      <vt:lpstr>Alexnet Models Evaluation</vt:lpstr>
      <vt:lpstr>Alexnet Prediction Outcome</vt:lpstr>
      <vt:lpstr>Summary</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Labelled face in the wild</dc:title>
  <dc:creator>Darryl</dc:creator>
  <cp:lastModifiedBy>Darryl Rusli</cp:lastModifiedBy>
  <cp:revision>62</cp:revision>
  <dcterms:created xsi:type="dcterms:W3CDTF">2022-03-16T11:19:27Z</dcterms:created>
  <dcterms:modified xsi:type="dcterms:W3CDTF">2022-04-21T02:19:18Z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